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9" r:id="rId3"/>
    <p:sldId id="273" r:id="rId4"/>
    <p:sldId id="295" r:id="rId5"/>
    <p:sldId id="280" r:id="rId6"/>
    <p:sldId id="296" r:id="rId7"/>
    <p:sldId id="297" r:id="rId8"/>
    <p:sldId id="298" r:id="rId9"/>
    <p:sldId id="299" r:id="rId10"/>
    <p:sldId id="300" r:id="rId11"/>
    <p:sldId id="301" r:id="rId12"/>
    <p:sldId id="293" r:id="rId13"/>
    <p:sldId id="292" r:id="rId14"/>
    <p:sldId id="264" r:id="rId15"/>
    <p:sldId id="287" r:id="rId16"/>
    <p:sldId id="288" r:id="rId17"/>
    <p:sldId id="289" r:id="rId18"/>
    <p:sldId id="290" r:id="rId19"/>
    <p:sldId id="270" r:id="rId20"/>
    <p:sldId id="271" r:id="rId21"/>
    <p:sldId id="291" r:id="rId22"/>
    <p:sldId id="265" r:id="rId23"/>
    <p:sldId id="266" r:id="rId2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4" autoAdjust="0"/>
    <p:restoredTop sz="88087" autoAdjust="0"/>
  </p:normalViewPr>
  <p:slideViewPr>
    <p:cSldViewPr snapToGrid="0">
      <p:cViewPr varScale="1">
        <p:scale>
          <a:sx n="101" d="100"/>
          <a:sy n="101" d="100"/>
        </p:scale>
        <p:origin x="99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38C8FB8D-2795-4846-B9F5-913F901465DB}" type="datetimeFigureOut">
              <a:rPr lang="en-GB" smtClean="0"/>
              <a:t>07/09/2018</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755FAEDC-748D-4C61-A536-3723BE12249C}" type="slidenum">
              <a:rPr lang="en-GB" smtClean="0"/>
              <a:t>‹#›</a:t>
            </a:fld>
            <a:endParaRPr lang="en-GB"/>
          </a:p>
        </p:txBody>
      </p:sp>
    </p:spTree>
    <p:extLst>
      <p:ext uri="{BB962C8B-B14F-4D97-AF65-F5344CB8AC3E}">
        <p14:creationId xmlns:p14="http://schemas.microsoft.com/office/powerpoint/2010/main" val="17901081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a:ln/>
        </p:spPr>
      </p:sp>
      <p:sp>
        <p:nvSpPr>
          <p:cNvPr id="1157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z="1100" b="1" dirty="0">
                <a:latin typeface="Arial" pitchFamily="34" charset="0"/>
                <a:cs typeface="Arial" pitchFamily="34" charset="0"/>
              </a:rPr>
              <a:t>What is a fussy eater? </a:t>
            </a:r>
          </a:p>
          <a:p>
            <a:r>
              <a:rPr lang="en-GB" altLang="en-US" sz="1100" dirty="0">
                <a:latin typeface="Arial" pitchFamily="34" charset="0"/>
                <a:cs typeface="Arial" pitchFamily="34" charset="0"/>
              </a:rPr>
              <a:t>Someone who does not eat a variety of foods. This usually results in poor nutrition and can lead to nutrient deficiencies and health problems. It’s important to distinguish between a fussy eater and someone who just doesn’t like a select few foods which won’t have an impact on the balance of nutrients they consume. </a:t>
            </a:r>
          </a:p>
          <a:p>
            <a:endParaRPr lang="en-GB" altLang="en-US" sz="1100" dirty="0">
              <a:latin typeface="Arial" pitchFamily="34" charset="0"/>
              <a:cs typeface="Arial" pitchFamily="34" charset="0"/>
            </a:endParaRPr>
          </a:p>
          <a:p>
            <a:r>
              <a:rPr lang="en-GB" altLang="en-US" sz="1100" dirty="0">
                <a:latin typeface="Arial" pitchFamily="34" charset="0"/>
                <a:cs typeface="Arial" pitchFamily="34" charset="0"/>
              </a:rPr>
              <a:t>We all have our own likes and dislikes and we may not necessarily know why we dislike certain foods. Sometimes we find ourselves pulling faces or turning our noses up at foods we dislike and many of us may have a strong feeling of disgust about a particular food. </a:t>
            </a:r>
          </a:p>
          <a:p>
            <a:endParaRPr lang="en-GB" altLang="en-US" sz="1100" dirty="0">
              <a:latin typeface="Arial" pitchFamily="34" charset="0"/>
              <a:cs typeface="Arial" pitchFamily="34" charset="0"/>
            </a:endParaRPr>
          </a:p>
          <a:p>
            <a:r>
              <a:rPr lang="en-GB" altLang="en-US" sz="1100" dirty="0">
                <a:latin typeface="Arial" pitchFamily="34" charset="0"/>
                <a:cs typeface="Arial" pitchFamily="34" charset="0"/>
              </a:rPr>
              <a:t>Before we explore the potential causes of food likes and dislikes and fussy eating we want to find out what your personal dislikes are. For the next minute introduce yourself to the person next to you and have a chat about a food you really don’t like and possible reasons for this food dislike. It’s fine if you have no idea why you don’t like this particular food. We will then just have a quick round robin of your name, where you work and your dislikes. </a:t>
            </a:r>
          </a:p>
          <a:p>
            <a:endParaRPr lang="en-GB" altLang="en-US" sz="1100" dirty="0">
              <a:latin typeface="Arial" pitchFamily="34" charset="0"/>
              <a:cs typeface="Arial" pitchFamily="34" charset="0"/>
            </a:endParaRPr>
          </a:p>
          <a:p>
            <a:r>
              <a:rPr lang="en-GB" altLang="en-US" sz="1100" i="1" dirty="0">
                <a:latin typeface="Arial" pitchFamily="34" charset="0"/>
                <a:cs typeface="Arial" pitchFamily="34" charset="0"/>
              </a:rPr>
              <a:t>Start or end the feedback off by presenting own dislike and potential cause. </a:t>
            </a:r>
          </a:p>
          <a:p>
            <a:endParaRPr lang="en-GB" altLang="en-US" sz="1100" dirty="0">
              <a:latin typeface="Arial" pitchFamily="34" charset="0"/>
              <a:cs typeface="Arial" pitchFamily="34" charset="0"/>
            </a:endParaRPr>
          </a:p>
          <a:p>
            <a:endParaRPr lang="en-GB" altLang="en-US" dirty="0">
              <a:latin typeface="Arial" pitchFamily="34" charset="0"/>
            </a:endParaRPr>
          </a:p>
        </p:txBody>
      </p:sp>
      <p:sp>
        <p:nvSpPr>
          <p:cNvPr id="1157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ＭＳ Ｐゴシック" pitchFamily="34" charset="-128"/>
              </a:defRPr>
            </a:lvl1pPr>
            <a:lvl2pPr marL="742950" indent="-285750">
              <a:defRPr>
                <a:solidFill>
                  <a:schemeClr val="tx1"/>
                </a:solidFill>
                <a:latin typeface="Arial" pitchFamily="34" charset="0"/>
                <a:ea typeface="ＭＳ Ｐゴシック" pitchFamily="34" charset="-128"/>
              </a:defRPr>
            </a:lvl2pPr>
            <a:lvl3pPr marL="1143000" indent="-228600">
              <a:defRPr>
                <a:solidFill>
                  <a:schemeClr val="tx1"/>
                </a:solidFill>
                <a:latin typeface="Arial" pitchFamily="34" charset="0"/>
                <a:ea typeface="ＭＳ Ｐゴシック" pitchFamily="34" charset="-128"/>
              </a:defRPr>
            </a:lvl3pPr>
            <a:lvl4pPr marL="1600200" indent="-228600">
              <a:defRPr>
                <a:solidFill>
                  <a:schemeClr val="tx1"/>
                </a:solidFill>
                <a:latin typeface="Arial" pitchFamily="34" charset="0"/>
                <a:ea typeface="ＭＳ Ｐゴシック" pitchFamily="34" charset="-128"/>
              </a:defRPr>
            </a:lvl4pPr>
            <a:lvl5pPr marL="2057400" indent="-22860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0" hangingPunct="0"/>
            <a:fld id="{30A1120D-58E8-4381-83C6-58A5EBF3C0E7}" type="slidenum">
              <a:rPr lang="en-GB" altLang="en-US" smtClean="0">
                <a:latin typeface="Verdana" pitchFamily="34" charset="0"/>
              </a:rPr>
              <a:pPr eaLnBrk="0" hangingPunct="0"/>
              <a:t>4</a:t>
            </a:fld>
            <a:endParaRPr lang="en-GB" altLang="en-US">
              <a:latin typeface="Verdana"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7D5A478-4B0F-4F98-A826-E61CF3983885}" type="slidenum">
              <a:rPr lang="en-US" altLang="en-US"/>
              <a:pPr/>
              <a:t>5</a:t>
            </a:fld>
            <a:endParaRPr lang="en-US" altLang="en-US"/>
          </a:p>
        </p:txBody>
      </p:sp>
      <p:sp>
        <p:nvSpPr>
          <p:cNvPr id="17410" name="Rectangle 2"/>
          <p:cNvSpPr>
            <a:spLocks noGrp="1" noRot="1" noChangeAspect="1" noChangeArrowheads="1" noTextEdit="1"/>
          </p:cNvSpPr>
          <p:nvPr>
            <p:ph type="sldImg"/>
          </p:nvPr>
        </p:nvSpPr>
        <p:spPr>
          <a:xfrm>
            <a:off x="-223838" y="808038"/>
            <a:ext cx="7185026" cy="4041775"/>
          </a:xfrm>
          <a:ln/>
        </p:spPr>
      </p:sp>
      <p:sp>
        <p:nvSpPr>
          <p:cNvPr id="17411" name="Rectangle 3"/>
          <p:cNvSpPr>
            <a:spLocks noGrp="1" noChangeArrowheads="1"/>
          </p:cNvSpPr>
          <p:nvPr>
            <p:ph type="body" idx="1"/>
          </p:nvPr>
        </p:nvSpPr>
        <p:spPr/>
        <p:txBody>
          <a:bodyPr/>
          <a:lstStyle/>
          <a:p>
            <a:endParaRPr lang="en-GB" altLang="en-US"/>
          </a:p>
        </p:txBody>
      </p:sp>
    </p:spTree>
    <p:extLst>
      <p:ext uri="{BB962C8B-B14F-4D97-AF65-F5344CB8AC3E}">
        <p14:creationId xmlns:p14="http://schemas.microsoft.com/office/powerpoint/2010/main" val="2751644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MS PGothic" pitchFamily="34" charset="-128"/>
              </a:defRPr>
            </a:lvl1pPr>
            <a:lvl2pPr marL="742950" indent="-285750" eaLnBrk="0" hangingPunct="0">
              <a:defRPr sz="2400">
                <a:solidFill>
                  <a:schemeClr val="tx1"/>
                </a:solidFill>
                <a:latin typeface="Arial" charset="0"/>
                <a:ea typeface="MS PGothic" pitchFamily="34" charset="-128"/>
              </a:defRPr>
            </a:lvl2pPr>
            <a:lvl3pPr marL="1143000" indent="-228600" eaLnBrk="0" hangingPunct="0">
              <a:defRPr sz="2400">
                <a:solidFill>
                  <a:schemeClr val="tx1"/>
                </a:solidFill>
                <a:latin typeface="Arial" charset="0"/>
                <a:ea typeface="MS PGothic" pitchFamily="34" charset="-128"/>
              </a:defRPr>
            </a:lvl3pPr>
            <a:lvl4pPr marL="1600200" indent="-228600" eaLnBrk="0" hangingPunct="0">
              <a:defRPr sz="2400">
                <a:solidFill>
                  <a:schemeClr val="tx1"/>
                </a:solidFill>
                <a:latin typeface="Arial" charset="0"/>
                <a:ea typeface="MS PGothic" pitchFamily="34" charset="-128"/>
              </a:defRPr>
            </a:lvl4pPr>
            <a:lvl5pPr marL="2057400" indent="-228600" eaLnBrk="0" hangingPunct="0">
              <a:defRPr sz="2400">
                <a:solidFill>
                  <a:schemeClr val="tx1"/>
                </a:solidFill>
                <a:latin typeface="Arial" charset="0"/>
                <a:ea typeface="MS PGothic" pitchFamily="34" charset="-128"/>
              </a:defRPr>
            </a:lvl5pPr>
            <a:lvl6pPr marL="2514600" indent="-228600" eaLnBrk="0" fontAlgn="base" hangingPunct="0">
              <a:spcBef>
                <a:spcPct val="0"/>
              </a:spcBef>
              <a:spcAft>
                <a:spcPct val="0"/>
              </a:spcAft>
              <a:defRPr sz="2400">
                <a:solidFill>
                  <a:schemeClr val="tx1"/>
                </a:solidFill>
                <a:latin typeface="Arial" charset="0"/>
                <a:ea typeface="MS PGothic" pitchFamily="34" charset="-128"/>
              </a:defRPr>
            </a:lvl6pPr>
            <a:lvl7pPr marL="2971800" indent="-228600" eaLnBrk="0" fontAlgn="base" hangingPunct="0">
              <a:spcBef>
                <a:spcPct val="0"/>
              </a:spcBef>
              <a:spcAft>
                <a:spcPct val="0"/>
              </a:spcAft>
              <a:defRPr sz="2400">
                <a:solidFill>
                  <a:schemeClr val="tx1"/>
                </a:solidFill>
                <a:latin typeface="Arial" charset="0"/>
                <a:ea typeface="MS PGothic" pitchFamily="34" charset="-128"/>
              </a:defRPr>
            </a:lvl7pPr>
            <a:lvl8pPr marL="3429000" indent="-228600" eaLnBrk="0" fontAlgn="base" hangingPunct="0">
              <a:spcBef>
                <a:spcPct val="0"/>
              </a:spcBef>
              <a:spcAft>
                <a:spcPct val="0"/>
              </a:spcAft>
              <a:defRPr sz="2400">
                <a:solidFill>
                  <a:schemeClr val="tx1"/>
                </a:solidFill>
                <a:latin typeface="Arial" charset="0"/>
                <a:ea typeface="MS PGothic" pitchFamily="34" charset="-128"/>
              </a:defRPr>
            </a:lvl8pPr>
            <a:lvl9pPr marL="3886200" indent="-228600" eaLnBrk="0" fontAlgn="base" hangingPunct="0">
              <a:spcBef>
                <a:spcPct val="0"/>
              </a:spcBef>
              <a:spcAft>
                <a:spcPct val="0"/>
              </a:spcAft>
              <a:defRPr sz="2400">
                <a:solidFill>
                  <a:schemeClr val="tx1"/>
                </a:solidFill>
                <a:latin typeface="Arial" charset="0"/>
                <a:ea typeface="MS PGothic" pitchFamily="34" charset="-128"/>
              </a:defRPr>
            </a:lvl9pPr>
          </a:lstStyle>
          <a:p>
            <a:pPr eaLnBrk="1" hangingPunct="1">
              <a:defRPr/>
            </a:pPr>
            <a:fld id="{A3EE4F95-B812-4CF0-8145-147900CACF1C}" type="slidenum">
              <a:rPr lang="en-GB" altLang="en-US" sz="1200" smtClean="0"/>
              <a:pPr eaLnBrk="1" hangingPunct="1">
                <a:defRPr/>
              </a:pPr>
              <a:t>6</a:t>
            </a:fld>
            <a:endParaRPr lang="en-GB" altLang="en-US" sz="1200"/>
          </a:p>
        </p:txBody>
      </p:sp>
      <p:sp>
        <p:nvSpPr>
          <p:cNvPr id="84995" name="Rectangle 7"/>
          <p:cNvSpPr txBox="1">
            <a:spLocks noGrp="1" noChangeArrowheads="1"/>
          </p:cNvSpPr>
          <p:nvPr/>
        </p:nvSpPr>
        <p:spPr bwMode="auto">
          <a:xfrm>
            <a:off x="3849842" y="9428164"/>
            <a:ext cx="2946242"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701" tIns="44850" rIns="89701" bIns="44850" anchor="b"/>
          <a:lstStyle>
            <a:lvl1pPr defTabSz="896938" eaLnBrk="0" hangingPunct="0">
              <a:spcBef>
                <a:spcPct val="30000"/>
              </a:spcBef>
              <a:defRPr sz="1200">
                <a:solidFill>
                  <a:schemeClr val="tx1"/>
                </a:solidFill>
                <a:latin typeface="Arial" pitchFamily="34" charset="0"/>
                <a:ea typeface="ＭＳ Ｐゴシック" pitchFamily="34" charset="-128"/>
              </a:defRPr>
            </a:lvl1pPr>
            <a:lvl2pPr marL="742950" indent="-285750" defTabSz="896938" eaLnBrk="0" hangingPunct="0">
              <a:spcBef>
                <a:spcPct val="30000"/>
              </a:spcBef>
              <a:defRPr sz="1200">
                <a:solidFill>
                  <a:schemeClr val="tx1"/>
                </a:solidFill>
                <a:latin typeface="Arial" pitchFamily="34" charset="0"/>
                <a:ea typeface="ＭＳ Ｐゴシック" pitchFamily="34" charset="-128"/>
              </a:defRPr>
            </a:lvl2pPr>
            <a:lvl3pPr marL="1143000" indent="-228600" defTabSz="896938" eaLnBrk="0" hangingPunct="0">
              <a:spcBef>
                <a:spcPct val="30000"/>
              </a:spcBef>
              <a:defRPr sz="1200">
                <a:solidFill>
                  <a:schemeClr val="tx1"/>
                </a:solidFill>
                <a:latin typeface="Arial" pitchFamily="34" charset="0"/>
                <a:ea typeface="ＭＳ Ｐゴシック" pitchFamily="34" charset="-128"/>
              </a:defRPr>
            </a:lvl3pPr>
            <a:lvl4pPr marL="1600200" indent="-228600" defTabSz="896938" eaLnBrk="0" hangingPunct="0">
              <a:spcBef>
                <a:spcPct val="30000"/>
              </a:spcBef>
              <a:defRPr sz="1200">
                <a:solidFill>
                  <a:schemeClr val="tx1"/>
                </a:solidFill>
                <a:latin typeface="Arial" pitchFamily="34" charset="0"/>
                <a:ea typeface="ＭＳ Ｐゴシック" pitchFamily="34" charset="-128"/>
              </a:defRPr>
            </a:lvl4pPr>
            <a:lvl5pPr marL="2057400" indent="-228600" defTabSz="896938" eaLnBrk="0" hangingPunct="0">
              <a:spcBef>
                <a:spcPct val="30000"/>
              </a:spcBef>
              <a:defRPr sz="1200">
                <a:solidFill>
                  <a:schemeClr val="tx1"/>
                </a:solidFill>
                <a:latin typeface="Arial" pitchFamily="34" charset="0"/>
                <a:ea typeface="ＭＳ Ｐゴシック" pitchFamily="34" charset="-128"/>
              </a:defRPr>
            </a:lvl5pPr>
            <a:lvl6pPr marL="2514600" indent="-228600" defTabSz="896938" eaLnBrk="0" fontAlgn="base" hangingPunct="0">
              <a:spcBef>
                <a:spcPct val="30000"/>
              </a:spcBef>
              <a:spcAft>
                <a:spcPct val="0"/>
              </a:spcAft>
              <a:defRPr sz="1200">
                <a:solidFill>
                  <a:schemeClr val="tx1"/>
                </a:solidFill>
                <a:latin typeface="Arial" pitchFamily="34" charset="0"/>
                <a:ea typeface="ＭＳ Ｐゴシック" pitchFamily="34" charset="-128"/>
              </a:defRPr>
            </a:lvl6pPr>
            <a:lvl7pPr marL="2971800" indent="-228600" defTabSz="896938" eaLnBrk="0" fontAlgn="base" hangingPunct="0">
              <a:spcBef>
                <a:spcPct val="30000"/>
              </a:spcBef>
              <a:spcAft>
                <a:spcPct val="0"/>
              </a:spcAft>
              <a:defRPr sz="1200">
                <a:solidFill>
                  <a:schemeClr val="tx1"/>
                </a:solidFill>
                <a:latin typeface="Arial" pitchFamily="34" charset="0"/>
                <a:ea typeface="ＭＳ Ｐゴシック" pitchFamily="34" charset="-128"/>
              </a:defRPr>
            </a:lvl7pPr>
            <a:lvl8pPr marL="3429000" indent="-228600" defTabSz="896938" eaLnBrk="0" fontAlgn="base" hangingPunct="0">
              <a:spcBef>
                <a:spcPct val="30000"/>
              </a:spcBef>
              <a:spcAft>
                <a:spcPct val="0"/>
              </a:spcAft>
              <a:defRPr sz="1200">
                <a:solidFill>
                  <a:schemeClr val="tx1"/>
                </a:solidFill>
                <a:latin typeface="Arial" pitchFamily="34" charset="0"/>
                <a:ea typeface="ＭＳ Ｐゴシック" pitchFamily="34" charset="-128"/>
              </a:defRPr>
            </a:lvl8pPr>
            <a:lvl9pPr marL="3886200" indent="-228600" defTabSz="896938" eaLnBrk="0" fontAlgn="base" hangingPunct="0">
              <a:spcBef>
                <a:spcPct val="30000"/>
              </a:spcBef>
              <a:spcAft>
                <a:spcPct val="0"/>
              </a:spcAft>
              <a:defRPr sz="1200">
                <a:solidFill>
                  <a:schemeClr val="tx1"/>
                </a:solidFill>
                <a:latin typeface="Arial" pitchFamily="34" charset="0"/>
                <a:ea typeface="ＭＳ Ｐゴシック" pitchFamily="34" charset="-128"/>
              </a:defRPr>
            </a:lvl9pPr>
          </a:lstStyle>
          <a:p>
            <a:pPr algn="r" eaLnBrk="1" hangingPunct="1">
              <a:spcBef>
                <a:spcPct val="0"/>
              </a:spcBef>
            </a:pPr>
            <a:fld id="{F57FC73C-4B3D-4495-A250-3760DAFFCADA}" type="slidenum">
              <a:rPr lang="en-US" altLang="en-US">
                <a:cs typeface="Arial" pitchFamily="34" charset="0"/>
              </a:rPr>
              <a:pPr algn="r" eaLnBrk="1" hangingPunct="1">
                <a:spcBef>
                  <a:spcPct val="0"/>
                </a:spcBef>
              </a:pPr>
              <a:t>6</a:t>
            </a:fld>
            <a:endParaRPr lang="en-US" altLang="en-US">
              <a:cs typeface="Arial" pitchFamily="34" charset="0"/>
            </a:endParaRPr>
          </a:p>
        </p:txBody>
      </p:sp>
      <p:sp>
        <p:nvSpPr>
          <p:cNvPr id="84996" name="Rectangle 2"/>
          <p:cNvSpPr>
            <a:spLocks noGrp="1" noRot="1" noChangeAspect="1" noChangeArrowheads="1" noTextEdit="1"/>
          </p:cNvSpPr>
          <p:nvPr>
            <p:ph type="sldImg"/>
          </p:nvPr>
        </p:nvSpPr>
        <p:spPr>
          <a:xfrm>
            <a:off x="422275" y="1241425"/>
            <a:ext cx="5953125" cy="3349625"/>
          </a:xfrm>
          <a:ln/>
        </p:spPr>
      </p:sp>
      <p:sp>
        <p:nvSpPr>
          <p:cNvPr id="59397" name="Rectangle 3"/>
          <p:cNvSpPr>
            <a:spLocks noGrp="1" noChangeArrowheads="1"/>
          </p:cNvSpPr>
          <p:nvPr>
            <p:ph type="body" idx="1"/>
          </p:nvPr>
        </p:nvSpPr>
        <p:spPr>
          <a:xfrm>
            <a:off x="677700" y="4714876"/>
            <a:ext cx="5442276" cy="4467225"/>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701" tIns="44850" rIns="89701" bIns="44850"/>
          <a:lstStyle/>
          <a:p>
            <a:pPr marL="171395" indent="-171395" eaLnBrk="1" hangingPunct="1">
              <a:buFont typeface="Arial" pitchFamily="34" charset="0"/>
              <a:buChar char="•"/>
              <a:defRPr/>
            </a:pPr>
            <a:r>
              <a:rPr lang="en-GB" sz="900" b="1" dirty="0">
                <a:latin typeface="Arial" charset="0"/>
                <a:ea typeface="ＭＳ Ｐゴシック" pitchFamily="-1" charset="-128"/>
              </a:rPr>
              <a:t>Which foods do you think are included in this section of the Eatwell guide?</a:t>
            </a:r>
          </a:p>
          <a:p>
            <a:pPr lvl="1" eaLnBrk="1" hangingPunct="1">
              <a:buFont typeface="Arial" pitchFamily="34" charset="0"/>
              <a:buNone/>
              <a:defRPr/>
            </a:pPr>
            <a:r>
              <a:rPr lang="en-GB" sz="900" dirty="0">
                <a:latin typeface="Arial" charset="0"/>
                <a:ea typeface="ＭＳ Ｐゴシック" pitchFamily="-1" charset="-128"/>
              </a:rPr>
              <a:t>Apples; Carrots; Bananas; Grapes; Peppers; Broccoli; Cauliflower; Orange juice; </a:t>
            </a:r>
          </a:p>
          <a:p>
            <a:pPr lvl="1" eaLnBrk="1" hangingPunct="1">
              <a:defRPr/>
            </a:pPr>
            <a:r>
              <a:rPr lang="en-GB" sz="900" dirty="0">
                <a:latin typeface="Arial" charset="0"/>
                <a:ea typeface="ＭＳ Ｐゴシック" pitchFamily="-1" charset="-128"/>
              </a:rPr>
              <a:t>Mushrooms; Beetroot; Strawberries; half an avocado, half grapefruit, sweet potato </a:t>
            </a:r>
          </a:p>
          <a:p>
            <a:pPr marL="171395" indent="-171395" eaLnBrk="1" hangingPunct="1">
              <a:buFont typeface="Arial" pitchFamily="34" charset="0"/>
              <a:buChar char="•"/>
              <a:defRPr/>
            </a:pPr>
            <a:r>
              <a:rPr lang="en-GB" sz="900" b="1" dirty="0">
                <a:latin typeface="Arial" charset="0"/>
                <a:ea typeface="ＭＳ Ｐゴシック" pitchFamily="-1" charset="-128"/>
              </a:rPr>
              <a:t>How much is recommended to eat for health?</a:t>
            </a:r>
          </a:p>
          <a:p>
            <a:pPr lvl="1" eaLnBrk="1" hangingPunct="1">
              <a:defRPr/>
            </a:pPr>
            <a:r>
              <a:rPr lang="en-GB" sz="900" dirty="0">
                <a:latin typeface="Arial" charset="0"/>
                <a:ea typeface="ＭＳ Ｐゴシック" pitchFamily="-1" charset="-128"/>
              </a:rPr>
              <a:t>5 ways to get ‘5 a day’ - Fresh; Tinned; Juice (100% pure juice; 150ml); Dried; Frozen</a:t>
            </a:r>
          </a:p>
          <a:p>
            <a:pPr lvl="1" eaLnBrk="1" hangingPunct="1">
              <a:defRPr/>
            </a:pPr>
            <a:r>
              <a:rPr lang="en-GB" sz="900" dirty="0">
                <a:latin typeface="Arial" charset="0"/>
                <a:ea typeface="ＭＳ Ｐゴシック" pitchFamily="-1" charset="-128"/>
              </a:rPr>
              <a:t>Third of foods recommended</a:t>
            </a:r>
          </a:p>
          <a:p>
            <a:pPr lvl="1" eaLnBrk="1" hangingPunct="1">
              <a:defRPr/>
            </a:pPr>
            <a:r>
              <a:rPr lang="en-GB" sz="900" dirty="0">
                <a:latin typeface="Arial" charset="0"/>
                <a:ea typeface="ＭＳ Ｐゴシック" pitchFamily="-1" charset="-128"/>
              </a:rPr>
              <a:t>Most of us need to eat more</a:t>
            </a:r>
          </a:p>
          <a:p>
            <a:pPr lvl="1" eaLnBrk="1" hangingPunct="1">
              <a:defRPr/>
            </a:pPr>
            <a:r>
              <a:rPr lang="en-GB" sz="900" dirty="0">
                <a:latin typeface="Arial" charset="0"/>
                <a:ea typeface="ＭＳ Ｐゴシック" pitchFamily="-1" charset="-128"/>
              </a:rPr>
              <a:t>A portion - 80g; A handful</a:t>
            </a:r>
          </a:p>
          <a:p>
            <a:pPr lvl="1" eaLnBrk="1" hangingPunct="1">
              <a:defRPr/>
            </a:pPr>
            <a:r>
              <a:rPr lang="en-GB" sz="900" dirty="0">
                <a:latin typeface="Arial" charset="0"/>
                <a:ea typeface="ＭＳ Ｐゴシック" pitchFamily="-1" charset="-128"/>
              </a:rPr>
              <a:t>400g/day</a:t>
            </a:r>
          </a:p>
          <a:p>
            <a:pPr marL="171395" indent="-171395" eaLnBrk="1" hangingPunct="1">
              <a:buFont typeface="Arial" pitchFamily="34" charset="0"/>
              <a:buChar char="•"/>
              <a:defRPr/>
            </a:pPr>
            <a:r>
              <a:rPr lang="en-GB" sz="900" b="1" dirty="0">
                <a:latin typeface="Arial" charset="0"/>
                <a:ea typeface="ＭＳ Ｐゴシック" pitchFamily="-1" charset="-128"/>
              </a:rPr>
              <a:t>Healthy eating tips</a:t>
            </a:r>
          </a:p>
          <a:p>
            <a:pPr lvl="1" eaLnBrk="1" hangingPunct="1">
              <a:defRPr/>
            </a:pPr>
            <a:r>
              <a:rPr lang="en-GB" sz="900" dirty="0">
                <a:latin typeface="Arial" charset="0"/>
                <a:ea typeface="ＭＳ Ｐゴシック" pitchFamily="-1" charset="-128"/>
              </a:rPr>
              <a:t>Little calorie content; very low fat &amp; high in fibre</a:t>
            </a:r>
          </a:p>
          <a:p>
            <a:pPr lvl="1" eaLnBrk="1" hangingPunct="1">
              <a:defRPr/>
            </a:pPr>
            <a:r>
              <a:rPr lang="en-GB" sz="900" dirty="0">
                <a:latin typeface="Arial" charset="0"/>
                <a:ea typeface="ＭＳ Ｐゴシック" pitchFamily="-1" charset="-128"/>
              </a:rPr>
              <a:t>Have sugary sticky items (e.g. dried apricots, raisins, fruit juice) with meals (not for snacks) for good oral health </a:t>
            </a:r>
          </a:p>
          <a:p>
            <a:pPr lvl="1" eaLnBrk="1" hangingPunct="1">
              <a:defRPr/>
            </a:pPr>
            <a:r>
              <a:rPr lang="en-GB" sz="900" dirty="0">
                <a:latin typeface="Arial" charset="0"/>
                <a:ea typeface="ＭＳ Ｐゴシック" pitchFamily="-1" charset="-128"/>
              </a:rPr>
              <a:t>‘Eat a rainbow’</a:t>
            </a:r>
          </a:p>
          <a:p>
            <a:pPr marL="171395" indent="-171395" eaLnBrk="1" hangingPunct="1">
              <a:buFont typeface="Arial" pitchFamily="34" charset="0"/>
              <a:buChar char="•"/>
              <a:defRPr/>
            </a:pPr>
            <a:r>
              <a:rPr lang="en-GB" sz="900" b="1" dirty="0">
                <a:latin typeface="Arial" charset="0"/>
                <a:ea typeface="ＭＳ Ｐゴシック" pitchFamily="-1" charset="-128"/>
              </a:rPr>
              <a:t>What nutrients are high in this section of the eatwell guide?</a:t>
            </a:r>
          </a:p>
          <a:p>
            <a:pPr lvl="1" eaLnBrk="1" hangingPunct="1">
              <a:defRPr/>
            </a:pPr>
            <a:r>
              <a:rPr lang="en-GB" sz="900" dirty="0">
                <a:latin typeface="Arial" charset="0"/>
                <a:ea typeface="ＭＳ Ｐゴシック" pitchFamily="-1" charset="-128"/>
              </a:rPr>
              <a:t>Include a variety – different combinations of vitamins, minerals &amp; fibre</a:t>
            </a:r>
          </a:p>
          <a:p>
            <a:pPr lvl="1" eaLnBrk="1" hangingPunct="1">
              <a:defRPr/>
            </a:pPr>
            <a:r>
              <a:rPr lang="en-GB" sz="900" dirty="0">
                <a:latin typeface="Arial" charset="0"/>
                <a:ea typeface="ＭＳ Ｐゴシック" pitchFamily="-1" charset="-128"/>
              </a:rPr>
              <a:t>Vitamin C high in some fruit &amp; vegetables; Help iron absorption</a:t>
            </a:r>
          </a:p>
          <a:p>
            <a:pPr marL="171395" indent="-171395" eaLnBrk="1" hangingPunct="1">
              <a:buFont typeface="Arial" pitchFamily="34" charset="0"/>
              <a:buChar char="•"/>
              <a:defRPr/>
            </a:pPr>
            <a:r>
              <a:rPr lang="en-GB" sz="900" b="1" dirty="0">
                <a:latin typeface="Arial" charset="0"/>
                <a:ea typeface="ＭＳ Ｐゴシック" pitchFamily="-1" charset="-128"/>
              </a:rPr>
              <a:t>Potatoes &amp; cassava don’t count because they are a starchy food and normally form the basis of a meal instead of rice/pasta</a:t>
            </a:r>
          </a:p>
          <a:p>
            <a:pPr marL="171395" indent="-171395" eaLnBrk="1" hangingPunct="1">
              <a:buFont typeface="Arial" pitchFamily="34" charset="0"/>
              <a:buChar char="•"/>
              <a:defRPr/>
            </a:pPr>
            <a:r>
              <a:rPr lang="en-GB" sz="900" b="1" dirty="0">
                <a:latin typeface="Arial" charset="0"/>
                <a:ea typeface="ＭＳ Ｐゴシック" pitchFamily="-1" charset="-128"/>
              </a:rPr>
              <a:t>Benefits to health</a:t>
            </a:r>
          </a:p>
          <a:p>
            <a:pPr lvl="1" eaLnBrk="1" hangingPunct="1">
              <a:defRPr/>
            </a:pPr>
            <a:r>
              <a:rPr lang="en-GB" sz="900" dirty="0">
                <a:latin typeface="Arial" charset="0"/>
                <a:ea typeface="ＭＳ Ｐゴシック" pitchFamily="-1" charset="-128"/>
              </a:rPr>
              <a:t>Less risk of some cancers such as bowel</a:t>
            </a:r>
          </a:p>
          <a:p>
            <a:pPr eaLnBrk="1" hangingPunct="1">
              <a:defRPr/>
            </a:pPr>
            <a:endParaRPr lang="en-GB" sz="900" dirty="0">
              <a:latin typeface="Arial" charset="0"/>
              <a:ea typeface="ＭＳ Ｐゴシック" pitchFamily="-1" charset="-128"/>
            </a:endParaRPr>
          </a:p>
          <a:p>
            <a:pPr eaLnBrk="1" hangingPunct="1">
              <a:defRPr/>
            </a:pPr>
            <a:endParaRPr lang="en-GB" sz="900" i="1" dirty="0">
              <a:latin typeface="Arial" charset="0"/>
              <a:ea typeface="ＭＳ Ｐゴシック" pitchFamily="-1"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MS PGothic" pitchFamily="34" charset="-128"/>
              </a:defRPr>
            </a:lvl1pPr>
            <a:lvl2pPr marL="742950" indent="-285750" eaLnBrk="0" hangingPunct="0">
              <a:defRPr sz="2400">
                <a:solidFill>
                  <a:schemeClr val="tx1"/>
                </a:solidFill>
                <a:latin typeface="Arial" charset="0"/>
                <a:ea typeface="MS PGothic" pitchFamily="34" charset="-128"/>
              </a:defRPr>
            </a:lvl2pPr>
            <a:lvl3pPr marL="1143000" indent="-228600" eaLnBrk="0" hangingPunct="0">
              <a:defRPr sz="2400">
                <a:solidFill>
                  <a:schemeClr val="tx1"/>
                </a:solidFill>
                <a:latin typeface="Arial" charset="0"/>
                <a:ea typeface="MS PGothic" pitchFamily="34" charset="-128"/>
              </a:defRPr>
            </a:lvl3pPr>
            <a:lvl4pPr marL="1600200" indent="-228600" eaLnBrk="0" hangingPunct="0">
              <a:defRPr sz="2400">
                <a:solidFill>
                  <a:schemeClr val="tx1"/>
                </a:solidFill>
                <a:latin typeface="Arial" charset="0"/>
                <a:ea typeface="MS PGothic" pitchFamily="34" charset="-128"/>
              </a:defRPr>
            </a:lvl4pPr>
            <a:lvl5pPr marL="2057400" indent="-228600" eaLnBrk="0" hangingPunct="0">
              <a:defRPr sz="2400">
                <a:solidFill>
                  <a:schemeClr val="tx1"/>
                </a:solidFill>
                <a:latin typeface="Arial" charset="0"/>
                <a:ea typeface="MS PGothic" pitchFamily="34" charset="-128"/>
              </a:defRPr>
            </a:lvl5pPr>
            <a:lvl6pPr marL="2514600" indent="-228600" eaLnBrk="0" fontAlgn="base" hangingPunct="0">
              <a:spcBef>
                <a:spcPct val="0"/>
              </a:spcBef>
              <a:spcAft>
                <a:spcPct val="0"/>
              </a:spcAft>
              <a:defRPr sz="2400">
                <a:solidFill>
                  <a:schemeClr val="tx1"/>
                </a:solidFill>
                <a:latin typeface="Arial" charset="0"/>
                <a:ea typeface="MS PGothic" pitchFamily="34" charset="-128"/>
              </a:defRPr>
            </a:lvl6pPr>
            <a:lvl7pPr marL="2971800" indent="-228600" eaLnBrk="0" fontAlgn="base" hangingPunct="0">
              <a:spcBef>
                <a:spcPct val="0"/>
              </a:spcBef>
              <a:spcAft>
                <a:spcPct val="0"/>
              </a:spcAft>
              <a:defRPr sz="2400">
                <a:solidFill>
                  <a:schemeClr val="tx1"/>
                </a:solidFill>
                <a:latin typeface="Arial" charset="0"/>
                <a:ea typeface="MS PGothic" pitchFamily="34" charset="-128"/>
              </a:defRPr>
            </a:lvl7pPr>
            <a:lvl8pPr marL="3429000" indent="-228600" eaLnBrk="0" fontAlgn="base" hangingPunct="0">
              <a:spcBef>
                <a:spcPct val="0"/>
              </a:spcBef>
              <a:spcAft>
                <a:spcPct val="0"/>
              </a:spcAft>
              <a:defRPr sz="2400">
                <a:solidFill>
                  <a:schemeClr val="tx1"/>
                </a:solidFill>
                <a:latin typeface="Arial" charset="0"/>
                <a:ea typeface="MS PGothic" pitchFamily="34" charset="-128"/>
              </a:defRPr>
            </a:lvl8pPr>
            <a:lvl9pPr marL="3886200" indent="-228600" eaLnBrk="0" fontAlgn="base" hangingPunct="0">
              <a:spcBef>
                <a:spcPct val="0"/>
              </a:spcBef>
              <a:spcAft>
                <a:spcPct val="0"/>
              </a:spcAft>
              <a:defRPr sz="2400">
                <a:solidFill>
                  <a:schemeClr val="tx1"/>
                </a:solidFill>
                <a:latin typeface="Arial" charset="0"/>
                <a:ea typeface="MS PGothic" pitchFamily="34" charset="-128"/>
              </a:defRPr>
            </a:lvl9pPr>
          </a:lstStyle>
          <a:p>
            <a:pPr eaLnBrk="1" hangingPunct="1">
              <a:defRPr/>
            </a:pPr>
            <a:fld id="{B446B1F0-CA2D-4E09-9593-43F2CBFEF84E}" type="slidenum">
              <a:rPr lang="en-GB" altLang="en-US" sz="1200" smtClean="0"/>
              <a:pPr eaLnBrk="1" hangingPunct="1">
                <a:defRPr/>
              </a:pPr>
              <a:t>7</a:t>
            </a:fld>
            <a:endParaRPr lang="en-GB" altLang="en-US" sz="1200"/>
          </a:p>
        </p:txBody>
      </p:sp>
      <p:sp>
        <p:nvSpPr>
          <p:cNvPr id="86019" name="Rectangle 7"/>
          <p:cNvSpPr txBox="1">
            <a:spLocks noGrp="1" noChangeArrowheads="1"/>
          </p:cNvSpPr>
          <p:nvPr/>
        </p:nvSpPr>
        <p:spPr bwMode="auto">
          <a:xfrm>
            <a:off x="3849842" y="9428164"/>
            <a:ext cx="2946242"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701" tIns="44850" rIns="89701" bIns="44850" anchor="b"/>
          <a:lstStyle>
            <a:lvl1pPr defTabSz="896938" eaLnBrk="0" hangingPunct="0">
              <a:spcBef>
                <a:spcPct val="30000"/>
              </a:spcBef>
              <a:defRPr sz="1200">
                <a:solidFill>
                  <a:schemeClr val="tx1"/>
                </a:solidFill>
                <a:latin typeface="Arial" pitchFamily="34" charset="0"/>
                <a:ea typeface="ＭＳ Ｐゴシック" pitchFamily="34" charset="-128"/>
              </a:defRPr>
            </a:lvl1pPr>
            <a:lvl2pPr marL="742950" indent="-285750" defTabSz="896938" eaLnBrk="0" hangingPunct="0">
              <a:spcBef>
                <a:spcPct val="30000"/>
              </a:spcBef>
              <a:defRPr sz="1200">
                <a:solidFill>
                  <a:schemeClr val="tx1"/>
                </a:solidFill>
                <a:latin typeface="Arial" pitchFamily="34" charset="0"/>
                <a:ea typeface="ＭＳ Ｐゴシック" pitchFamily="34" charset="-128"/>
              </a:defRPr>
            </a:lvl2pPr>
            <a:lvl3pPr marL="1143000" indent="-228600" defTabSz="896938" eaLnBrk="0" hangingPunct="0">
              <a:spcBef>
                <a:spcPct val="30000"/>
              </a:spcBef>
              <a:defRPr sz="1200">
                <a:solidFill>
                  <a:schemeClr val="tx1"/>
                </a:solidFill>
                <a:latin typeface="Arial" pitchFamily="34" charset="0"/>
                <a:ea typeface="ＭＳ Ｐゴシック" pitchFamily="34" charset="-128"/>
              </a:defRPr>
            </a:lvl3pPr>
            <a:lvl4pPr marL="1600200" indent="-228600" defTabSz="896938" eaLnBrk="0" hangingPunct="0">
              <a:spcBef>
                <a:spcPct val="30000"/>
              </a:spcBef>
              <a:defRPr sz="1200">
                <a:solidFill>
                  <a:schemeClr val="tx1"/>
                </a:solidFill>
                <a:latin typeface="Arial" pitchFamily="34" charset="0"/>
                <a:ea typeface="ＭＳ Ｐゴシック" pitchFamily="34" charset="-128"/>
              </a:defRPr>
            </a:lvl4pPr>
            <a:lvl5pPr marL="2057400" indent="-228600" defTabSz="896938" eaLnBrk="0" hangingPunct="0">
              <a:spcBef>
                <a:spcPct val="30000"/>
              </a:spcBef>
              <a:defRPr sz="1200">
                <a:solidFill>
                  <a:schemeClr val="tx1"/>
                </a:solidFill>
                <a:latin typeface="Arial" pitchFamily="34" charset="0"/>
                <a:ea typeface="ＭＳ Ｐゴシック" pitchFamily="34" charset="-128"/>
              </a:defRPr>
            </a:lvl5pPr>
            <a:lvl6pPr marL="2514600" indent="-228600" defTabSz="896938" eaLnBrk="0" fontAlgn="base" hangingPunct="0">
              <a:spcBef>
                <a:spcPct val="30000"/>
              </a:spcBef>
              <a:spcAft>
                <a:spcPct val="0"/>
              </a:spcAft>
              <a:defRPr sz="1200">
                <a:solidFill>
                  <a:schemeClr val="tx1"/>
                </a:solidFill>
                <a:latin typeface="Arial" pitchFamily="34" charset="0"/>
                <a:ea typeface="ＭＳ Ｐゴシック" pitchFamily="34" charset="-128"/>
              </a:defRPr>
            </a:lvl6pPr>
            <a:lvl7pPr marL="2971800" indent="-228600" defTabSz="896938" eaLnBrk="0" fontAlgn="base" hangingPunct="0">
              <a:spcBef>
                <a:spcPct val="30000"/>
              </a:spcBef>
              <a:spcAft>
                <a:spcPct val="0"/>
              </a:spcAft>
              <a:defRPr sz="1200">
                <a:solidFill>
                  <a:schemeClr val="tx1"/>
                </a:solidFill>
                <a:latin typeface="Arial" pitchFamily="34" charset="0"/>
                <a:ea typeface="ＭＳ Ｐゴシック" pitchFamily="34" charset="-128"/>
              </a:defRPr>
            </a:lvl7pPr>
            <a:lvl8pPr marL="3429000" indent="-228600" defTabSz="896938" eaLnBrk="0" fontAlgn="base" hangingPunct="0">
              <a:spcBef>
                <a:spcPct val="30000"/>
              </a:spcBef>
              <a:spcAft>
                <a:spcPct val="0"/>
              </a:spcAft>
              <a:defRPr sz="1200">
                <a:solidFill>
                  <a:schemeClr val="tx1"/>
                </a:solidFill>
                <a:latin typeface="Arial" pitchFamily="34" charset="0"/>
                <a:ea typeface="ＭＳ Ｐゴシック" pitchFamily="34" charset="-128"/>
              </a:defRPr>
            </a:lvl8pPr>
            <a:lvl9pPr marL="3886200" indent="-228600" defTabSz="896938" eaLnBrk="0" fontAlgn="base" hangingPunct="0">
              <a:spcBef>
                <a:spcPct val="30000"/>
              </a:spcBef>
              <a:spcAft>
                <a:spcPct val="0"/>
              </a:spcAft>
              <a:defRPr sz="1200">
                <a:solidFill>
                  <a:schemeClr val="tx1"/>
                </a:solidFill>
                <a:latin typeface="Arial" pitchFamily="34" charset="0"/>
                <a:ea typeface="ＭＳ Ｐゴシック" pitchFamily="34" charset="-128"/>
              </a:defRPr>
            </a:lvl9pPr>
          </a:lstStyle>
          <a:p>
            <a:pPr algn="r" eaLnBrk="1" hangingPunct="1">
              <a:spcBef>
                <a:spcPct val="0"/>
              </a:spcBef>
            </a:pPr>
            <a:fld id="{600B35F4-2029-4C17-9DCF-3F56461A8AB2}" type="slidenum">
              <a:rPr lang="en-US" altLang="en-US">
                <a:cs typeface="Arial" pitchFamily="34" charset="0"/>
              </a:rPr>
              <a:pPr algn="r" eaLnBrk="1" hangingPunct="1">
                <a:spcBef>
                  <a:spcPct val="0"/>
                </a:spcBef>
              </a:pPr>
              <a:t>7</a:t>
            </a:fld>
            <a:endParaRPr lang="en-US" altLang="en-US">
              <a:cs typeface="Arial" pitchFamily="34" charset="0"/>
            </a:endParaRPr>
          </a:p>
        </p:txBody>
      </p:sp>
      <p:sp>
        <p:nvSpPr>
          <p:cNvPr id="86020" name="Rectangle 2"/>
          <p:cNvSpPr>
            <a:spLocks noGrp="1" noRot="1" noChangeAspect="1" noChangeArrowheads="1" noTextEdit="1"/>
          </p:cNvSpPr>
          <p:nvPr>
            <p:ph type="sldImg"/>
          </p:nvPr>
        </p:nvSpPr>
        <p:spPr>
          <a:xfrm>
            <a:off x="422275" y="1241425"/>
            <a:ext cx="5953125" cy="3349625"/>
          </a:xfrm>
          <a:ln/>
        </p:spPr>
      </p:sp>
      <p:sp>
        <p:nvSpPr>
          <p:cNvPr id="60421" name="Rectangle 3"/>
          <p:cNvSpPr>
            <a:spLocks noGrp="1" noChangeArrowheads="1"/>
          </p:cNvSpPr>
          <p:nvPr>
            <p:ph type="body" idx="1"/>
          </p:nvPr>
        </p:nvSpPr>
        <p:spPr>
          <a:xfrm>
            <a:off x="677700" y="4714876"/>
            <a:ext cx="5442276" cy="4467225"/>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701" tIns="44850" rIns="89701" bIns="44850"/>
          <a:lstStyle/>
          <a:p>
            <a:pPr marL="171395" indent="-171395" eaLnBrk="1" hangingPunct="1">
              <a:lnSpc>
                <a:spcPct val="80000"/>
              </a:lnSpc>
              <a:buFont typeface="Arial" pitchFamily="34" charset="0"/>
              <a:buChar char="•"/>
              <a:defRPr/>
            </a:pPr>
            <a:r>
              <a:rPr lang="en-GB" sz="1000" b="1" dirty="0">
                <a:latin typeface="Arial" charset="0"/>
                <a:ea typeface="ＭＳ Ｐゴシック" pitchFamily="-1" charset="-128"/>
              </a:rPr>
              <a:t>Which foods do you think are included in this section of the </a:t>
            </a:r>
            <a:r>
              <a:rPr lang="en-GB" sz="1000" b="1" dirty="0" err="1">
                <a:latin typeface="Arial" charset="0"/>
                <a:ea typeface="ＭＳ Ｐゴシック" pitchFamily="-1" charset="-128"/>
              </a:rPr>
              <a:t>Eatwell</a:t>
            </a:r>
            <a:r>
              <a:rPr lang="en-GB" sz="1000" b="1" dirty="0">
                <a:latin typeface="Arial" charset="0"/>
                <a:ea typeface="ＭＳ Ｐゴシック" pitchFamily="-1" charset="-128"/>
              </a:rPr>
              <a:t> Guide?</a:t>
            </a:r>
          </a:p>
          <a:p>
            <a:pPr lvl="1" eaLnBrk="1" hangingPunct="1">
              <a:lnSpc>
                <a:spcPct val="80000"/>
              </a:lnSpc>
              <a:defRPr/>
            </a:pPr>
            <a:r>
              <a:rPr lang="en-GB" sz="1000" dirty="0" err="1">
                <a:latin typeface="Arial" charset="0"/>
                <a:ea typeface="ＭＳ Ｐゴシック" pitchFamily="-1" charset="-128"/>
              </a:rPr>
              <a:t>Cous</a:t>
            </a:r>
            <a:r>
              <a:rPr lang="en-GB" sz="1000" dirty="0">
                <a:latin typeface="Arial" charset="0"/>
                <a:ea typeface="ＭＳ Ｐゴシック" pitchFamily="-1" charset="-128"/>
              </a:rPr>
              <a:t> </a:t>
            </a:r>
            <a:r>
              <a:rPr lang="en-GB" sz="1000" dirty="0" err="1">
                <a:latin typeface="Arial" charset="0"/>
                <a:ea typeface="ＭＳ Ｐゴシック" pitchFamily="-1" charset="-128"/>
              </a:rPr>
              <a:t>cous</a:t>
            </a:r>
            <a:r>
              <a:rPr lang="en-GB" sz="1000" dirty="0">
                <a:latin typeface="Arial" charset="0"/>
                <a:ea typeface="ＭＳ Ｐゴシック" pitchFamily="-1" charset="-128"/>
              </a:rPr>
              <a:t>; Noodles; Quinoa; Oats; Crumpets; bagels; lentils;</a:t>
            </a:r>
            <a:r>
              <a:rPr lang="en-GB" sz="1000" baseline="0" dirty="0">
                <a:latin typeface="Arial" charset="0"/>
                <a:ea typeface="ＭＳ Ｐゴシック" pitchFamily="-1" charset="-128"/>
              </a:rPr>
              <a:t> beans</a:t>
            </a:r>
            <a:endParaRPr lang="en-GB" sz="1000" dirty="0">
              <a:latin typeface="Arial" charset="0"/>
              <a:ea typeface="ＭＳ Ｐゴシック" pitchFamily="-1" charset="-128"/>
            </a:endParaRPr>
          </a:p>
          <a:p>
            <a:pPr marL="171395" indent="-171395" eaLnBrk="1" hangingPunct="1">
              <a:lnSpc>
                <a:spcPct val="80000"/>
              </a:lnSpc>
              <a:buFont typeface="Arial" pitchFamily="34" charset="0"/>
              <a:buChar char="•"/>
              <a:defRPr/>
            </a:pPr>
            <a:r>
              <a:rPr lang="en-GB" sz="1000" b="1" dirty="0">
                <a:latin typeface="Arial" charset="0"/>
                <a:ea typeface="ＭＳ Ｐゴシック" pitchFamily="-1" charset="-128"/>
              </a:rPr>
              <a:t>How much is recommended to eat for health?</a:t>
            </a:r>
          </a:p>
          <a:p>
            <a:pPr lvl="1" eaLnBrk="1" hangingPunct="1">
              <a:lnSpc>
                <a:spcPct val="80000"/>
              </a:lnSpc>
              <a:defRPr/>
            </a:pPr>
            <a:endParaRPr lang="en-GB" sz="1000" dirty="0">
              <a:latin typeface="Arial" charset="0"/>
              <a:ea typeface="ＭＳ Ｐゴシック" pitchFamily="-1" charset="-128"/>
            </a:endParaRPr>
          </a:p>
          <a:p>
            <a:pPr lvl="1" eaLnBrk="1" hangingPunct="1">
              <a:lnSpc>
                <a:spcPct val="80000"/>
              </a:lnSpc>
              <a:defRPr/>
            </a:pPr>
            <a:r>
              <a:rPr lang="en-GB" sz="1000" dirty="0">
                <a:latin typeface="Arial" charset="0"/>
                <a:ea typeface="ＭＳ Ｐゴシック" pitchFamily="-1" charset="-128"/>
              </a:rPr>
              <a:t>Third of the food we eat</a:t>
            </a:r>
          </a:p>
          <a:p>
            <a:pPr marL="171395" indent="-171395" eaLnBrk="1" hangingPunct="1">
              <a:lnSpc>
                <a:spcPct val="80000"/>
              </a:lnSpc>
              <a:buFont typeface="Arial" pitchFamily="34" charset="0"/>
              <a:buChar char="•"/>
              <a:defRPr/>
            </a:pPr>
            <a:r>
              <a:rPr lang="en-GB" sz="1000" b="1" dirty="0">
                <a:latin typeface="Arial" charset="0"/>
                <a:ea typeface="ＭＳ Ｐゴシック" pitchFamily="-1" charset="-128"/>
              </a:rPr>
              <a:t>Healthy eating Tips</a:t>
            </a:r>
          </a:p>
          <a:p>
            <a:pPr lvl="1" eaLnBrk="1" hangingPunct="1">
              <a:lnSpc>
                <a:spcPct val="80000"/>
              </a:lnSpc>
              <a:defRPr/>
            </a:pPr>
            <a:r>
              <a:rPr lang="en-GB" sz="1000" dirty="0">
                <a:latin typeface="Arial" charset="0"/>
                <a:ea typeface="ＭＳ Ｐゴシック" pitchFamily="-1" charset="-128"/>
              </a:rPr>
              <a:t>Less than half calories of fatty foods</a:t>
            </a:r>
          </a:p>
          <a:p>
            <a:pPr lvl="1" eaLnBrk="1" hangingPunct="1">
              <a:lnSpc>
                <a:spcPct val="80000"/>
              </a:lnSpc>
              <a:defRPr/>
            </a:pPr>
            <a:r>
              <a:rPr lang="en-GB" sz="1000" dirty="0">
                <a:latin typeface="Arial" charset="0"/>
                <a:ea typeface="ＭＳ Ｐゴシック" pitchFamily="-1" charset="-128"/>
              </a:rPr>
              <a:t>Reduce foods high in fat within meal – Not Jacket potato with butter; </a:t>
            </a:r>
          </a:p>
          <a:p>
            <a:pPr lvl="1" eaLnBrk="1" hangingPunct="1">
              <a:lnSpc>
                <a:spcPct val="80000"/>
              </a:lnSpc>
              <a:defRPr/>
            </a:pPr>
            <a:r>
              <a:rPr lang="en-GB" sz="1000" dirty="0">
                <a:latin typeface="Arial" charset="0"/>
                <a:ea typeface="ＭＳ Ｐゴシック" pitchFamily="-1" charset="-128"/>
              </a:rPr>
              <a:t>Creamy sauces on pasta; Oily dressing on potato salad</a:t>
            </a:r>
            <a:endParaRPr lang="en-GB" sz="1000" b="1" dirty="0">
              <a:latin typeface="Arial" charset="0"/>
              <a:ea typeface="ＭＳ Ｐゴシック" pitchFamily="-1" charset="-128"/>
            </a:endParaRPr>
          </a:p>
          <a:p>
            <a:pPr marL="171395" indent="-171395" eaLnBrk="1" hangingPunct="1">
              <a:lnSpc>
                <a:spcPct val="80000"/>
              </a:lnSpc>
              <a:buFont typeface="Arial" pitchFamily="34" charset="0"/>
              <a:buChar char="•"/>
              <a:defRPr/>
            </a:pPr>
            <a:r>
              <a:rPr lang="en-GB" sz="1000" b="1" dirty="0">
                <a:latin typeface="Arial" charset="0"/>
                <a:ea typeface="ＭＳ Ｐゴシック" pitchFamily="-1" charset="-128"/>
              </a:rPr>
              <a:t>What nutrients are high in this section of the </a:t>
            </a:r>
            <a:r>
              <a:rPr lang="en-GB" sz="1000" b="1" dirty="0" err="1">
                <a:latin typeface="Arial" charset="0"/>
                <a:ea typeface="ＭＳ Ｐゴシック" pitchFamily="-1" charset="-128"/>
              </a:rPr>
              <a:t>Eatwell</a:t>
            </a:r>
            <a:r>
              <a:rPr lang="en-GB" sz="1000" b="1" dirty="0">
                <a:latin typeface="Arial" charset="0"/>
                <a:ea typeface="ＭＳ Ｐゴシック" pitchFamily="-1" charset="-128"/>
              </a:rPr>
              <a:t> guide?</a:t>
            </a:r>
          </a:p>
          <a:p>
            <a:pPr lvl="1" eaLnBrk="1" hangingPunct="1">
              <a:lnSpc>
                <a:spcPct val="80000"/>
              </a:lnSpc>
              <a:defRPr/>
            </a:pPr>
            <a:r>
              <a:rPr lang="en-GB" sz="1000" dirty="0">
                <a:latin typeface="Arial" charset="0"/>
                <a:ea typeface="ＭＳ Ｐゴシック" pitchFamily="-1" charset="-128"/>
              </a:rPr>
              <a:t>Starchy foods are a good source of energy - a form of carbohydrate</a:t>
            </a:r>
          </a:p>
          <a:p>
            <a:pPr lvl="1" eaLnBrk="1" hangingPunct="1">
              <a:lnSpc>
                <a:spcPct val="80000"/>
              </a:lnSpc>
              <a:defRPr/>
            </a:pPr>
            <a:r>
              <a:rPr lang="en-GB" sz="1000" dirty="0">
                <a:latin typeface="Arial" charset="0"/>
                <a:ea typeface="ＭＳ Ｐゴシック" pitchFamily="-1" charset="-128"/>
              </a:rPr>
              <a:t>Contain fibre (soluble and insoluble) &amp; B vitamins</a:t>
            </a:r>
          </a:p>
          <a:p>
            <a:pPr lvl="1" eaLnBrk="1" hangingPunct="1">
              <a:lnSpc>
                <a:spcPct val="80000"/>
              </a:lnSpc>
              <a:defRPr/>
            </a:pPr>
            <a:r>
              <a:rPr lang="en-GB" sz="1000" dirty="0">
                <a:latin typeface="Arial" charset="0"/>
                <a:ea typeface="ＭＳ Ｐゴシック" pitchFamily="-1" charset="-128"/>
              </a:rPr>
              <a:t>B vitamins help release energy from foods</a:t>
            </a:r>
          </a:p>
          <a:p>
            <a:pPr eaLnBrk="1" hangingPunct="1">
              <a:lnSpc>
                <a:spcPct val="80000"/>
              </a:lnSpc>
              <a:defRPr/>
            </a:pPr>
            <a:endParaRPr lang="en-GB" sz="1000" dirty="0">
              <a:latin typeface="Arial" charset="0"/>
              <a:ea typeface="ＭＳ Ｐゴシック" pitchFamily="-1" charset="-128"/>
            </a:endParaRPr>
          </a:p>
          <a:p>
            <a:pPr eaLnBrk="1" hangingPunct="1">
              <a:lnSpc>
                <a:spcPct val="80000"/>
              </a:lnSpc>
              <a:defRPr/>
            </a:pPr>
            <a:endParaRPr lang="en-GB" sz="1000" dirty="0">
              <a:latin typeface="Arial" charset="0"/>
              <a:ea typeface="ＭＳ Ｐゴシック" pitchFamily="-1" charset="-128"/>
            </a:endParaRPr>
          </a:p>
          <a:p>
            <a:pPr eaLnBrk="1" hangingPunct="1">
              <a:lnSpc>
                <a:spcPct val="80000"/>
              </a:lnSpc>
              <a:defRPr/>
            </a:pPr>
            <a:endParaRPr lang="en-GB" sz="800" dirty="0">
              <a:latin typeface="Arial" charset="0"/>
              <a:ea typeface="ＭＳ Ｐゴシック" pitchFamily="-1"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MS PGothic" pitchFamily="34" charset="-128"/>
              </a:defRPr>
            </a:lvl1pPr>
            <a:lvl2pPr marL="742950" indent="-285750" eaLnBrk="0" hangingPunct="0">
              <a:defRPr sz="2400">
                <a:solidFill>
                  <a:schemeClr val="tx1"/>
                </a:solidFill>
                <a:latin typeface="Arial" charset="0"/>
                <a:ea typeface="MS PGothic" pitchFamily="34" charset="-128"/>
              </a:defRPr>
            </a:lvl2pPr>
            <a:lvl3pPr marL="1143000" indent="-228600" eaLnBrk="0" hangingPunct="0">
              <a:defRPr sz="2400">
                <a:solidFill>
                  <a:schemeClr val="tx1"/>
                </a:solidFill>
                <a:latin typeface="Arial" charset="0"/>
                <a:ea typeface="MS PGothic" pitchFamily="34" charset="-128"/>
              </a:defRPr>
            </a:lvl3pPr>
            <a:lvl4pPr marL="1600200" indent="-228600" eaLnBrk="0" hangingPunct="0">
              <a:defRPr sz="2400">
                <a:solidFill>
                  <a:schemeClr val="tx1"/>
                </a:solidFill>
                <a:latin typeface="Arial" charset="0"/>
                <a:ea typeface="MS PGothic" pitchFamily="34" charset="-128"/>
              </a:defRPr>
            </a:lvl4pPr>
            <a:lvl5pPr marL="2057400" indent="-228600" eaLnBrk="0" hangingPunct="0">
              <a:defRPr sz="2400">
                <a:solidFill>
                  <a:schemeClr val="tx1"/>
                </a:solidFill>
                <a:latin typeface="Arial" charset="0"/>
                <a:ea typeface="MS PGothic" pitchFamily="34" charset="-128"/>
              </a:defRPr>
            </a:lvl5pPr>
            <a:lvl6pPr marL="2514600" indent="-228600" eaLnBrk="0" fontAlgn="base" hangingPunct="0">
              <a:spcBef>
                <a:spcPct val="0"/>
              </a:spcBef>
              <a:spcAft>
                <a:spcPct val="0"/>
              </a:spcAft>
              <a:defRPr sz="2400">
                <a:solidFill>
                  <a:schemeClr val="tx1"/>
                </a:solidFill>
                <a:latin typeface="Arial" charset="0"/>
                <a:ea typeface="MS PGothic" pitchFamily="34" charset="-128"/>
              </a:defRPr>
            </a:lvl6pPr>
            <a:lvl7pPr marL="2971800" indent="-228600" eaLnBrk="0" fontAlgn="base" hangingPunct="0">
              <a:spcBef>
                <a:spcPct val="0"/>
              </a:spcBef>
              <a:spcAft>
                <a:spcPct val="0"/>
              </a:spcAft>
              <a:defRPr sz="2400">
                <a:solidFill>
                  <a:schemeClr val="tx1"/>
                </a:solidFill>
                <a:latin typeface="Arial" charset="0"/>
                <a:ea typeface="MS PGothic" pitchFamily="34" charset="-128"/>
              </a:defRPr>
            </a:lvl7pPr>
            <a:lvl8pPr marL="3429000" indent="-228600" eaLnBrk="0" fontAlgn="base" hangingPunct="0">
              <a:spcBef>
                <a:spcPct val="0"/>
              </a:spcBef>
              <a:spcAft>
                <a:spcPct val="0"/>
              </a:spcAft>
              <a:defRPr sz="2400">
                <a:solidFill>
                  <a:schemeClr val="tx1"/>
                </a:solidFill>
                <a:latin typeface="Arial" charset="0"/>
                <a:ea typeface="MS PGothic" pitchFamily="34" charset="-128"/>
              </a:defRPr>
            </a:lvl8pPr>
            <a:lvl9pPr marL="3886200" indent="-228600" eaLnBrk="0" fontAlgn="base" hangingPunct="0">
              <a:spcBef>
                <a:spcPct val="0"/>
              </a:spcBef>
              <a:spcAft>
                <a:spcPct val="0"/>
              </a:spcAft>
              <a:defRPr sz="2400">
                <a:solidFill>
                  <a:schemeClr val="tx1"/>
                </a:solidFill>
                <a:latin typeface="Arial" charset="0"/>
                <a:ea typeface="MS PGothic" pitchFamily="34" charset="-128"/>
              </a:defRPr>
            </a:lvl9pPr>
          </a:lstStyle>
          <a:p>
            <a:pPr eaLnBrk="1" hangingPunct="1">
              <a:defRPr/>
            </a:pPr>
            <a:fld id="{B62BF0E7-EFDC-44A3-8C32-05EBE3033DCC}" type="slidenum">
              <a:rPr lang="en-GB" altLang="en-US" sz="1200" smtClean="0"/>
              <a:pPr eaLnBrk="1" hangingPunct="1">
                <a:defRPr/>
              </a:pPr>
              <a:t>8</a:t>
            </a:fld>
            <a:endParaRPr lang="en-GB" altLang="en-US" sz="1200"/>
          </a:p>
        </p:txBody>
      </p:sp>
      <p:sp>
        <p:nvSpPr>
          <p:cNvPr id="87043" name="Rectangle 7"/>
          <p:cNvSpPr txBox="1">
            <a:spLocks noGrp="1" noChangeArrowheads="1"/>
          </p:cNvSpPr>
          <p:nvPr/>
        </p:nvSpPr>
        <p:spPr bwMode="auto">
          <a:xfrm>
            <a:off x="3849842" y="9428164"/>
            <a:ext cx="2946242"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701" tIns="44850" rIns="89701" bIns="44850" anchor="b"/>
          <a:lstStyle>
            <a:lvl1pPr defTabSz="896938" eaLnBrk="0" hangingPunct="0">
              <a:spcBef>
                <a:spcPct val="30000"/>
              </a:spcBef>
              <a:defRPr sz="1200">
                <a:solidFill>
                  <a:schemeClr val="tx1"/>
                </a:solidFill>
                <a:latin typeface="Arial" pitchFamily="34" charset="0"/>
                <a:ea typeface="ＭＳ Ｐゴシック" pitchFamily="34" charset="-128"/>
              </a:defRPr>
            </a:lvl1pPr>
            <a:lvl2pPr marL="742950" indent="-285750" defTabSz="896938" eaLnBrk="0" hangingPunct="0">
              <a:spcBef>
                <a:spcPct val="30000"/>
              </a:spcBef>
              <a:defRPr sz="1200">
                <a:solidFill>
                  <a:schemeClr val="tx1"/>
                </a:solidFill>
                <a:latin typeface="Arial" pitchFamily="34" charset="0"/>
                <a:ea typeface="ＭＳ Ｐゴシック" pitchFamily="34" charset="-128"/>
              </a:defRPr>
            </a:lvl2pPr>
            <a:lvl3pPr marL="1143000" indent="-228600" defTabSz="896938" eaLnBrk="0" hangingPunct="0">
              <a:spcBef>
                <a:spcPct val="30000"/>
              </a:spcBef>
              <a:defRPr sz="1200">
                <a:solidFill>
                  <a:schemeClr val="tx1"/>
                </a:solidFill>
                <a:latin typeface="Arial" pitchFamily="34" charset="0"/>
                <a:ea typeface="ＭＳ Ｐゴシック" pitchFamily="34" charset="-128"/>
              </a:defRPr>
            </a:lvl3pPr>
            <a:lvl4pPr marL="1600200" indent="-228600" defTabSz="896938" eaLnBrk="0" hangingPunct="0">
              <a:spcBef>
                <a:spcPct val="30000"/>
              </a:spcBef>
              <a:defRPr sz="1200">
                <a:solidFill>
                  <a:schemeClr val="tx1"/>
                </a:solidFill>
                <a:latin typeface="Arial" pitchFamily="34" charset="0"/>
                <a:ea typeface="ＭＳ Ｐゴシック" pitchFamily="34" charset="-128"/>
              </a:defRPr>
            </a:lvl4pPr>
            <a:lvl5pPr marL="2057400" indent="-228600" defTabSz="896938" eaLnBrk="0" hangingPunct="0">
              <a:spcBef>
                <a:spcPct val="30000"/>
              </a:spcBef>
              <a:defRPr sz="1200">
                <a:solidFill>
                  <a:schemeClr val="tx1"/>
                </a:solidFill>
                <a:latin typeface="Arial" pitchFamily="34" charset="0"/>
                <a:ea typeface="ＭＳ Ｐゴシック" pitchFamily="34" charset="-128"/>
              </a:defRPr>
            </a:lvl5pPr>
            <a:lvl6pPr marL="2514600" indent="-228600" defTabSz="896938" eaLnBrk="0" fontAlgn="base" hangingPunct="0">
              <a:spcBef>
                <a:spcPct val="30000"/>
              </a:spcBef>
              <a:spcAft>
                <a:spcPct val="0"/>
              </a:spcAft>
              <a:defRPr sz="1200">
                <a:solidFill>
                  <a:schemeClr val="tx1"/>
                </a:solidFill>
                <a:latin typeface="Arial" pitchFamily="34" charset="0"/>
                <a:ea typeface="ＭＳ Ｐゴシック" pitchFamily="34" charset="-128"/>
              </a:defRPr>
            </a:lvl6pPr>
            <a:lvl7pPr marL="2971800" indent="-228600" defTabSz="896938" eaLnBrk="0" fontAlgn="base" hangingPunct="0">
              <a:spcBef>
                <a:spcPct val="30000"/>
              </a:spcBef>
              <a:spcAft>
                <a:spcPct val="0"/>
              </a:spcAft>
              <a:defRPr sz="1200">
                <a:solidFill>
                  <a:schemeClr val="tx1"/>
                </a:solidFill>
                <a:latin typeface="Arial" pitchFamily="34" charset="0"/>
                <a:ea typeface="ＭＳ Ｐゴシック" pitchFamily="34" charset="-128"/>
              </a:defRPr>
            </a:lvl7pPr>
            <a:lvl8pPr marL="3429000" indent="-228600" defTabSz="896938" eaLnBrk="0" fontAlgn="base" hangingPunct="0">
              <a:spcBef>
                <a:spcPct val="30000"/>
              </a:spcBef>
              <a:spcAft>
                <a:spcPct val="0"/>
              </a:spcAft>
              <a:defRPr sz="1200">
                <a:solidFill>
                  <a:schemeClr val="tx1"/>
                </a:solidFill>
                <a:latin typeface="Arial" pitchFamily="34" charset="0"/>
                <a:ea typeface="ＭＳ Ｐゴシック" pitchFamily="34" charset="-128"/>
              </a:defRPr>
            </a:lvl8pPr>
            <a:lvl9pPr marL="3886200" indent="-228600" defTabSz="896938" eaLnBrk="0" fontAlgn="base" hangingPunct="0">
              <a:spcBef>
                <a:spcPct val="30000"/>
              </a:spcBef>
              <a:spcAft>
                <a:spcPct val="0"/>
              </a:spcAft>
              <a:defRPr sz="1200">
                <a:solidFill>
                  <a:schemeClr val="tx1"/>
                </a:solidFill>
                <a:latin typeface="Arial" pitchFamily="34" charset="0"/>
                <a:ea typeface="ＭＳ Ｐゴシック" pitchFamily="34" charset="-128"/>
              </a:defRPr>
            </a:lvl9pPr>
          </a:lstStyle>
          <a:p>
            <a:pPr algn="r" eaLnBrk="1" hangingPunct="1">
              <a:spcBef>
                <a:spcPct val="0"/>
              </a:spcBef>
            </a:pPr>
            <a:fld id="{0F1D0EF2-1214-4E7F-989A-712189046FAE}" type="slidenum">
              <a:rPr lang="en-US" altLang="en-US">
                <a:cs typeface="Arial" pitchFamily="34" charset="0"/>
              </a:rPr>
              <a:pPr algn="r" eaLnBrk="1" hangingPunct="1">
                <a:spcBef>
                  <a:spcPct val="0"/>
                </a:spcBef>
              </a:pPr>
              <a:t>8</a:t>
            </a:fld>
            <a:endParaRPr lang="en-US" altLang="en-US">
              <a:cs typeface="Arial" pitchFamily="34" charset="0"/>
            </a:endParaRPr>
          </a:p>
        </p:txBody>
      </p:sp>
      <p:sp>
        <p:nvSpPr>
          <p:cNvPr id="87044" name="Rectangle 2"/>
          <p:cNvSpPr>
            <a:spLocks noGrp="1" noRot="1" noChangeAspect="1" noChangeArrowheads="1" noTextEdit="1"/>
          </p:cNvSpPr>
          <p:nvPr>
            <p:ph type="sldImg"/>
          </p:nvPr>
        </p:nvSpPr>
        <p:spPr>
          <a:xfrm>
            <a:off x="422275" y="1241425"/>
            <a:ext cx="5953125" cy="3349625"/>
          </a:xfrm>
          <a:ln/>
        </p:spPr>
      </p:sp>
      <p:sp>
        <p:nvSpPr>
          <p:cNvPr id="61445" name="Rectangle 3"/>
          <p:cNvSpPr>
            <a:spLocks noGrp="1" noChangeArrowheads="1"/>
          </p:cNvSpPr>
          <p:nvPr>
            <p:ph type="body" idx="1"/>
          </p:nvPr>
        </p:nvSpPr>
        <p:spPr>
          <a:xfrm>
            <a:off x="677700" y="4714876"/>
            <a:ext cx="5442276" cy="4467225"/>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701" tIns="44850" rIns="89701" bIns="44850"/>
          <a:lstStyle/>
          <a:p>
            <a:pPr marL="171395" indent="-171395" eaLnBrk="1" hangingPunct="1">
              <a:lnSpc>
                <a:spcPct val="80000"/>
              </a:lnSpc>
              <a:buFont typeface="Arial" pitchFamily="34" charset="0"/>
              <a:buChar char="•"/>
              <a:defRPr/>
            </a:pPr>
            <a:r>
              <a:rPr lang="en-GB" sz="800" b="1" dirty="0">
                <a:latin typeface="Arial" charset="0"/>
                <a:ea typeface="ＭＳ Ｐゴシック" pitchFamily="-1" charset="-128"/>
              </a:rPr>
              <a:t>Which foods do you think are included in this section of the </a:t>
            </a:r>
            <a:r>
              <a:rPr lang="en-GB" sz="800" b="1" dirty="0" err="1">
                <a:latin typeface="Arial" charset="0"/>
                <a:ea typeface="ＭＳ Ｐゴシック" pitchFamily="-1" charset="-128"/>
              </a:rPr>
              <a:t>Eatwell</a:t>
            </a:r>
            <a:r>
              <a:rPr lang="en-GB" sz="800" b="1" dirty="0">
                <a:latin typeface="Arial" charset="0"/>
                <a:ea typeface="ＭＳ Ｐゴシック" pitchFamily="-1" charset="-128"/>
              </a:rPr>
              <a:t> Guide?</a:t>
            </a:r>
          </a:p>
          <a:p>
            <a:pPr lvl="1" eaLnBrk="1" hangingPunct="1">
              <a:lnSpc>
                <a:spcPct val="80000"/>
              </a:lnSpc>
              <a:defRPr/>
            </a:pPr>
            <a:r>
              <a:rPr lang="en-GB" sz="800" dirty="0">
                <a:latin typeface="Arial" charset="0"/>
                <a:ea typeface="ＭＳ Ｐゴシック" pitchFamily="-1" charset="-128"/>
              </a:rPr>
              <a:t>Milk; Cheese; Yoghurt; Cottage cheese; Soft cheese; </a:t>
            </a:r>
          </a:p>
          <a:p>
            <a:pPr lvl="1" eaLnBrk="1" hangingPunct="1">
              <a:lnSpc>
                <a:spcPct val="80000"/>
              </a:lnSpc>
              <a:defRPr/>
            </a:pPr>
            <a:r>
              <a:rPr lang="en-GB" sz="800" dirty="0">
                <a:latin typeface="Arial" charset="0"/>
                <a:ea typeface="ＭＳ Ｐゴシック" pitchFamily="-1" charset="-128"/>
              </a:rPr>
              <a:t>Soya milk fortified with calcium; Tofu; </a:t>
            </a:r>
            <a:r>
              <a:rPr lang="en-GB" sz="800" dirty="0" err="1">
                <a:latin typeface="Arial" charset="0"/>
                <a:ea typeface="ＭＳ Ｐゴシック" pitchFamily="-1" charset="-128"/>
              </a:rPr>
              <a:t>Fromage</a:t>
            </a:r>
            <a:r>
              <a:rPr lang="en-GB" sz="800" dirty="0">
                <a:latin typeface="Arial" charset="0"/>
                <a:ea typeface="ＭＳ Ｐゴシック" pitchFamily="-1" charset="-128"/>
              </a:rPr>
              <a:t> </a:t>
            </a:r>
            <a:r>
              <a:rPr lang="en-GB" sz="800" dirty="0" err="1">
                <a:latin typeface="Arial" charset="0"/>
                <a:ea typeface="ＭＳ Ｐゴシック" pitchFamily="-1" charset="-128"/>
              </a:rPr>
              <a:t>frais</a:t>
            </a:r>
            <a:r>
              <a:rPr lang="en-GB" sz="800" dirty="0">
                <a:latin typeface="Arial" charset="0"/>
                <a:ea typeface="ＭＳ Ｐゴシック" pitchFamily="-1" charset="-128"/>
              </a:rPr>
              <a:t>; Quark</a:t>
            </a:r>
          </a:p>
          <a:p>
            <a:pPr lvl="1" eaLnBrk="1" hangingPunct="1">
              <a:lnSpc>
                <a:spcPct val="80000"/>
              </a:lnSpc>
              <a:defRPr/>
            </a:pPr>
            <a:r>
              <a:rPr lang="en-GB" sz="600" dirty="0">
                <a:solidFill>
                  <a:schemeClr val="bg1">
                    <a:lumMod val="65000"/>
                  </a:schemeClr>
                </a:solidFill>
                <a:latin typeface="Arial" charset="0"/>
                <a:ea typeface="ＭＳ Ｐゴシック" pitchFamily="-1" charset="-128"/>
              </a:rPr>
              <a:t>(Vegan: fortified soya, rice &amp; oat drink, calcium set tofu, sesame seeds &amp; tahini, pulses, brown &amp; white </a:t>
            </a:r>
            <a:r>
              <a:rPr lang="en-GB" sz="600" dirty="0" err="1">
                <a:solidFill>
                  <a:schemeClr val="bg1">
                    <a:lumMod val="65000"/>
                  </a:schemeClr>
                </a:solidFill>
                <a:latin typeface="Arial" charset="0"/>
                <a:ea typeface="ＭＳ Ｐゴシック" pitchFamily="-1" charset="-128"/>
              </a:rPr>
              <a:t>uk</a:t>
            </a:r>
            <a:r>
              <a:rPr lang="en-GB" sz="600" dirty="0">
                <a:solidFill>
                  <a:schemeClr val="bg1">
                    <a:lumMod val="65000"/>
                  </a:schemeClr>
                </a:solidFill>
                <a:latin typeface="Arial" charset="0"/>
                <a:ea typeface="ＭＳ Ｐゴシック" pitchFamily="-1" charset="-128"/>
              </a:rPr>
              <a:t> bread, raisins, prunes, apricots)</a:t>
            </a:r>
          </a:p>
          <a:p>
            <a:pPr marL="171395" indent="-171395" eaLnBrk="1" hangingPunct="1">
              <a:lnSpc>
                <a:spcPct val="80000"/>
              </a:lnSpc>
              <a:buFont typeface="Arial" pitchFamily="34" charset="0"/>
              <a:buChar char="•"/>
              <a:defRPr/>
            </a:pPr>
            <a:r>
              <a:rPr lang="en-GB" sz="800" b="1" dirty="0">
                <a:latin typeface="Arial" charset="0"/>
                <a:ea typeface="ＭＳ Ｐゴシック" pitchFamily="-1" charset="-128"/>
              </a:rPr>
              <a:t>How much is recommended to eat for health?</a:t>
            </a:r>
          </a:p>
          <a:p>
            <a:pPr lvl="1" eaLnBrk="1" hangingPunct="1">
              <a:lnSpc>
                <a:spcPct val="80000"/>
              </a:lnSpc>
              <a:buFont typeface="Arial" pitchFamily="34" charset="0"/>
              <a:buNone/>
              <a:defRPr/>
            </a:pPr>
            <a:r>
              <a:rPr lang="en-GB" sz="800" dirty="0">
                <a:latin typeface="Arial" charset="0"/>
                <a:ea typeface="ＭＳ Ｐゴシック" pitchFamily="-1" charset="-128"/>
              </a:rPr>
              <a:t>Eat some dairy and alternatives. </a:t>
            </a:r>
          </a:p>
          <a:p>
            <a:pPr lvl="1" eaLnBrk="1" hangingPunct="1">
              <a:lnSpc>
                <a:spcPct val="80000"/>
              </a:lnSpc>
              <a:buFont typeface="Arial" pitchFamily="34" charset="0"/>
              <a:buNone/>
              <a:defRPr/>
            </a:pPr>
            <a:endParaRPr lang="en-GB" sz="800" dirty="0">
              <a:latin typeface="Arial" charset="0"/>
              <a:ea typeface="ＭＳ Ｐゴシック" pitchFamily="-1" charset="-128"/>
            </a:endParaRPr>
          </a:p>
          <a:p>
            <a:pPr marL="171395" indent="-171395" eaLnBrk="1" hangingPunct="1">
              <a:lnSpc>
                <a:spcPct val="80000"/>
              </a:lnSpc>
              <a:buFont typeface="Arial" pitchFamily="34" charset="0"/>
              <a:buChar char="•"/>
              <a:defRPr/>
            </a:pPr>
            <a:r>
              <a:rPr lang="en-GB" sz="800" b="1" dirty="0">
                <a:latin typeface="Arial" charset="0"/>
                <a:ea typeface="ＭＳ Ｐゴシック" pitchFamily="-1" charset="-128"/>
              </a:rPr>
              <a:t>Healthy eating Tips</a:t>
            </a:r>
          </a:p>
          <a:p>
            <a:pPr lvl="1" eaLnBrk="1" hangingPunct="1">
              <a:lnSpc>
                <a:spcPct val="80000"/>
              </a:lnSpc>
              <a:defRPr/>
            </a:pPr>
            <a:r>
              <a:rPr lang="en-GB" sz="800" dirty="0">
                <a:latin typeface="Arial" charset="0"/>
                <a:ea typeface="ＭＳ Ｐゴシック" pitchFamily="-1" charset="-128"/>
              </a:rPr>
              <a:t>If sourced from animals the fat is saturated</a:t>
            </a:r>
          </a:p>
          <a:p>
            <a:pPr lvl="1" eaLnBrk="1" hangingPunct="1">
              <a:lnSpc>
                <a:spcPct val="80000"/>
              </a:lnSpc>
              <a:defRPr/>
            </a:pPr>
            <a:r>
              <a:rPr lang="en-GB" sz="800" dirty="0">
                <a:latin typeface="Arial" charset="0"/>
                <a:ea typeface="ＭＳ Ｐゴシック" pitchFamily="-1" charset="-128"/>
              </a:rPr>
              <a:t>Choose lower-fat varieties – Cottage cheese; Semi-skimmed milk</a:t>
            </a:r>
          </a:p>
          <a:p>
            <a:pPr lvl="1" eaLnBrk="1" hangingPunct="1">
              <a:lnSpc>
                <a:spcPct val="80000"/>
              </a:lnSpc>
              <a:defRPr/>
            </a:pPr>
            <a:r>
              <a:rPr lang="en-GB" sz="800" dirty="0">
                <a:latin typeface="Arial" charset="0"/>
                <a:ea typeface="ＭＳ Ｐゴシック" pitchFamily="-1" charset="-128"/>
              </a:rPr>
              <a:t>Some lower-fat products high in sugar</a:t>
            </a:r>
          </a:p>
          <a:p>
            <a:pPr lvl="1" eaLnBrk="1" hangingPunct="1">
              <a:lnSpc>
                <a:spcPct val="80000"/>
              </a:lnSpc>
              <a:defRPr/>
            </a:pPr>
            <a:r>
              <a:rPr lang="en-GB" sz="800" dirty="0">
                <a:latin typeface="Arial" charset="0"/>
                <a:ea typeface="ＭＳ Ｐゴシック" pitchFamily="-1" charset="-128"/>
              </a:rPr>
              <a:t>Cost comparisons with low-fat products v’s normal products.  E.g. Plain yoghurt &amp; low-fat yoghurt</a:t>
            </a:r>
          </a:p>
          <a:p>
            <a:pPr lvl="1" eaLnBrk="1" hangingPunct="1">
              <a:lnSpc>
                <a:spcPct val="80000"/>
              </a:lnSpc>
              <a:defRPr/>
            </a:pPr>
            <a:r>
              <a:rPr lang="en-GB" sz="800" dirty="0">
                <a:latin typeface="Arial" charset="0"/>
                <a:ea typeface="ＭＳ Ｐゴシック" pitchFamily="-1" charset="-128"/>
              </a:rPr>
              <a:t>Strong tasting cheese; grate cheese so use less</a:t>
            </a:r>
          </a:p>
          <a:p>
            <a:pPr lvl="1" eaLnBrk="1" hangingPunct="1">
              <a:lnSpc>
                <a:spcPct val="80000"/>
              </a:lnSpc>
              <a:defRPr/>
            </a:pPr>
            <a:r>
              <a:rPr lang="en-GB" sz="800" dirty="0">
                <a:latin typeface="Arial" charset="0"/>
                <a:ea typeface="ＭＳ Ｐゴシック" pitchFamily="-1" charset="-128"/>
              </a:rPr>
              <a:t>Recipe idea: Grated cheese &amp; carrot in a sandwich</a:t>
            </a:r>
          </a:p>
          <a:p>
            <a:pPr lvl="1" eaLnBrk="1" hangingPunct="1">
              <a:lnSpc>
                <a:spcPct val="80000"/>
              </a:lnSpc>
              <a:defRPr/>
            </a:pPr>
            <a:r>
              <a:rPr lang="en-GB" sz="800" dirty="0">
                <a:latin typeface="Arial" charset="0"/>
                <a:ea typeface="ＭＳ Ｐゴシック" pitchFamily="-1" charset="-128"/>
              </a:rPr>
              <a:t>Small changes can make a big difference.  E.g. full-fat v’s semi-skimmed (1.8% fat) v’s 1% milk </a:t>
            </a:r>
          </a:p>
          <a:p>
            <a:pPr marL="171395" indent="-171395" eaLnBrk="1" hangingPunct="1">
              <a:lnSpc>
                <a:spcPct val="80000"/>
              </a:lnSpc>
              <a:buFont typeface="Arial" pitchFamily="34" charset="0"/>
              <a:buChar char="•"/>
              <a:defRPr/>
            </a:pPr>
            <a:r>
              <a:rPr lang="en-GB" sz="800" b="1" dirty="0">
                <a:latin typeface="Arial" charset="0"/>
                <a:ea typeface="ＭＳ Ｐゴシック" pitchFamily="-1" charset="-128"/>
              </a:rPr>
              <a:t>What nutrients are high in this section of the </a:t>
            </a:r>
            <a:r>
              <a:rPr lang="en-GB" sz="800" b="1" dirty="0" err="1">
                <a:latin typeface="Arial" charset="0"/>
                <a:ea typeface="ＭＳ Ｐゴシック" pitchFamily="-1" charset="-128"/>
              </a:rPr>
              <a:t>eatwell</a:t>
            </a:r>
            <a:r>
              <a:rPr lang="en-GB" sz="800" b="1" dirty="0">
                <a:latin typeface="Arial" charset="0"/>
                <a:ea typeface="ＭＳ Ｐゴシック" pitchFamily="-1" charset="-128"/>
              </a:rPr>
              <a:t> guide?</a:t>
            </a:r>
          </a:p>
          <a:p>
            <a:pPr lvl="1" eaLnBrk="1" hangingPunct="1">
              <a:lnSpc>
                <a:spcPct val="80000"/>
              </a:lnSpc>
              <a:defRPr/>
            </a:pPr>
            <a:r>
              <a:rPr lang="en-GB" sz="800" dirty="0">
                <a:latin typeface="Arial" charset="0"/>
                <a:ea typeface="ＭＳ Ｐゴシック" pitchFamily="-1" charset="-128"/>
              </a:rPr>
              <a:t>Calcium - needed for development and maintenance of healthy bones (45% of adult skeleton is laid down in adolescence. </a:t>
            </a:r>
          </a:p>
          <a:p>
            <a:pPr lvl="1" eaLnBrk="1" hangingPunct="1">
              <a:lnSpc>
                <a:spcPct val="80000"/>
              </a:lnSpc>
              <a:defRPr/>
            </a:pPr>
            <a:r>
              <a:rPr lang="en-GB" sz="800" dirty="0">
                <a:latin typeface="Arial" charset="0"/>
                <a:ea typeface="ＭＳ Ｐゴシック" pitchFamily="-1" charset="-128"/>
              </a:rPr>
              <a:t>Protein - needed for growth and repair; also a source of energy</a:t>
            </a:r>
          </a:p>
          <a:p>
            <a:pPr lvl="1" eaLnBrk="1" hangingPunct="1">
              <a:lnSpc>
                <a:spcPct val="80000"/>
              </a:lnSpc>
              <a:defRPr/>
            </a:pPr>
            <a:r>
              <a:rPr lang="en-GB" sz="800" dirty="0">
                <a:latin typeface="Arial" charset="0"/>
                <a:ea typeface="ＭＳ Ｐゴシック" pitchFamily="-1" charset="-128"/>
              </a:rPr>
              <a:t>Vitamin A, in whole milk products - for growth; development and eyesight</a:t>
            </a:r>
          </a:p>
          <a:p>
            <a:pPr lvl="1" eaLnBrk="1" hangingPunct="1">
              <a:lnSpc>
                <a:spcPct val="80000"/>
              </a:lnSpc>
              <a:defRPr/>
            </a:pPr>
            <a:r>
              <a:rPr lang="en-GB" sz="800" dirty="0">
                <a:latin typeface="Arial" charset="0"/>
                <a:ea typeface="ＭＳ Ｐゴシック" pitchFamily="-1" charset="-128"/>
              </a:rPr>
              <a:t>Vitamin D, in dairy - for bone growth and strength (rickets and osteoporosis)</a:t>
            </a:r>
          </a:p>
          <a:p>
            <a:pPr lvl="1" eaLnBrk="1" hangingPunct="1">
              <a:lnSpc>
                <a:spcPct val="80000"/>
              </a:lnSpc>
              <a:defRPr/>
            </a:pPr>
            <a:endParaRPr lang="en-GB" sz="800" dirty="0">
              <a:latin typeface="Arial" charset="0"/>
              <a:ea typeface="ＭＳ Ｐゴシック" pitchFamily="-1"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MS PGothic" pitchFamily="34" charset="-128"/>
              </a:defRPr>
            </a:lvl1pPr>
            <a:lvl2pPr marL="742950" indent="-285750" eaLnBrk="0" hangingPunct="0">
              <a:defRPr sz="2400">
                <a:solidFill>
                  <a:schemeClr val="tx1"/>
                </a:solidFill>
                <a:latin typeface="Arial" charset="0"/>
                <a:ea typeface="MS PGothic" pitchFamily="34" charset="-128"/>
              </a:defRPr>
            </a:lvl2pPr>
            <a:lvl3pPr marL="1143000" indent="-228600" eaLnBrk="0" hangingPunct="0">
              <a:defRPr sz="2400">
                <a:solidFill>
                  <a:schemeClr val="tx1"/>
                </a:solidFill>
                <a:latin typeface="Arial" charset="0"/>
                <a:ea typeface="MS PGothic" pitchFamily="34" charset="-128"/>
              </a:defRPr>
            </a:lvl3pPr>
            <a:lvl4pPr marL="1600200" indent="-228600" eaLnBrk="0" hangingPunct="0">
              <a:defRPr sz="2400">
                <a:solidFill>
                  <a:schemeClr val="tx1"/>
                </a:solidFill>
                <a:latin typeface="Arial" charset="0"/>
                <a:ea typeface="MS PGothic" pitchFamily="34" charset="-128"/>
              </a:defRPr>
            </a:lvl4pPr>
            <a:lvl5pPr marL="2057400" indent="-228600" eaLnBrk="0" hangingPunct="0">
              <a:defRPr sz="2400">
                <a:solidFill>
                  <a:schemeClr val="tx1"/>
                </a:solidFill>
                <a:latin typeface="Arial" charset="0"/>
                <a:ea typeface="MS PGothic" pitchFamily="34" charset="-128"/>
              </a:defRPr>
            </a:lvl5pPr>
            <a:lvl6pPr marL="2514600" indent="-228600" eaLnBrk="0" fontAlgn="base" hangingPunct="0">
              <a:spcBef>
                <a:spcPct val="0"/>
              </a:spcBef>
              <a:spcAft>
                <a:spcPct val="0"/>
              </a:spcAft>
              <a:defRPr sz="2400">
                <a:solidFill>
                  <a:schemeClr val="tx1"/>
                </a:solidFill>
                <a:latin typeface="Arial" charset="0"/>
                <a:ea typeface="MS PGothic" pitchFamily="34" charset="-128"/>
              </a:defRPr>
            </a:lvl6pPr>
            <a:lvl7pPr marL="2971800" indent="-228600" eaLnBrk="0" fontAlgn="base" hangingPunct="0">
              <a:spcBef>
                <a:spcPct val="0"/>
              </a:spcBef>
              <a:spcAft>
                <a:spcPct val="0"/>
              </a:spcAft>
              <a:defRPr sz="2400">
                <a:solidFill>
                  <a:schemeClr val="tx1"/>
                </a:solidFill>
                <a:latin typeface="Arial" charset="0"/>
                <a:ea typeface="MS PGothic" pitchFamily="34" charset="-128"/>
              </a:defRPr>
            </a:lvl7pPr>
            <a:lvl8pPr marL="3429000" indent="-228600" eaLnBrk="0" fontAlgn="base" hangingPunct="0">
              <a:spcBef>
                <a:spcPct val="0"/>
              </a:spcBef>
              <a:spcAft>
                <a:spcPct val="0"/>
              </a:spcAft>
              <a:defRPr sz="2400">
                <a:solidFill>
                  <a:schemeClr val="tx1"/>
                </a:solidFill>
                <a:latin typeface="Arial" charset="0"/>
                <a:ea typeface="MS PGothic" pitchFamily="34" charset="-128"/>
              </a:defRPr>
            </a:lvl8pPr>
            <a:lvl9pPr marL="3886200" indent="-228600" eaLnBrk="0" fontAlgn="base" hangingPunct="0">
              <a:spcBef>
                <a:spcPct val="0"/>
              </a:spcBef>
              <a:spcAft>
                <a:spcPct val="0"/>
              </a:spcAft>
              <a:defRPr sz="2400">
                <a:solidFill>
                  <a:schemeClr val="tx1"/>
                </a:solidFill>
                <a:latin typeface="Arial" charset="0"/>
                <a:ea typeface="MS PGothic" pitchFamily="34" charset="-128"/>
              </a:defRPr>
            </a:lvl9pPr>
          </a:lstStyle>
          <a:p>
            <a:pPr eaLnBrk="1" hangingPunct="1">
              <a:defRPr/>
            </a:pPr>
            <a:fld id="{74CD4EBE-F3D1-4205-BEFB-F21B64A08DFA}" type="slidenum">
              <a:rPr lang="en-GB" altLang="en-US" sz="1200" smtClean="0"/>
              <a:pPr eaLnBrk="1" hangingPunct="1">
                <a:defRPr/>
              </a:pPr>
              <a:t>9</a:t>
            </a:fld>
            <a:endParaRPr lang="en-GB" altLang="en-US" sz="1200"/>
          </a:p>
        </p:txBody>
      </p:sp>
      <p:sp>
        <p:nvSpPr>
          <p:cNvPr id="88067" name="Rectangle 7"/>
          <p:cNvSpPr txBox="1">
            <a:spLocks noGrp="1" noChangeArrowheads="1"/>
          </p:cNvSpPr>
          <p:nvPr/>
        </p:nvSpPr>
        <p:spPr bwMode="auto">
          <a:xfrm>
            <a:off x="3849842" y="9428164"/>
            <a:ext cx="2946242"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701" tIns="44850" rIns="89701" bIns="44850" anchor="b"/>
          <a:lstStyle>
            <a:lvl1pPr defTabSz="896938" eaLnBrk="0" hangingPunct="0">
              <a:spcBef>
                <a:spcPct val="30000"/>
              </a:spcBef>
              <a:defRPr sz="1200">
                <a:solidFill>
                  <a:schemeClr val="tx1"/>
                </a:solidFill>
                <a:latin typeface="Arial" pitchFamily="34" charset="0"/>
                <a:ea typeface="ＭＳ Ｐゴシック" pitchFamily="34" charset="-128"/>
              </a:defRPr>
            </a:lvl1pPr>
            <a:lvl2pPr marL="742950" indent="-285750" defTabSz="896938" eaLnBrk="0" hangingPunct="0">
              <a:spcBef>
                <a:spcPct val="30000"/>
              </a:spcBef>
              <a:defRPr sz="1200">
                <a:solidFill>
                  <a:schemeClr val="tx1"/>
                </a:solidFill>
                <a:latin typeface="Arial" pitchFamily="34" charset="0"/>
                <a:ea typeface="ＭＳ Ｐゴシック" pitchFamily="34" charset="-128"/>
              </a:defRPr>
            </a:lvl2pPr>
            <a:lvl3pPr marL="1143000" indent="-228600" defTabSz="896938" eaLnBrk="0" hangingPunct="0">
              <a:spcBef>
                <a:spcPct val="30000"/>
              </a:spcBef>
              <a:defRPr sz="1200">
                <a:solidFill>
                  <a:schemeClr val="tx1"/>
                </a:solidFill>
                <a:latin typeface="Arial" pitchFamily="34" charset="0"/>
                <a:ea typeface="ＭＳ Ｐゴシック" pitchFamily="34" charset="-128"/>
              </a:defRPr>
            </a:lvl3pPr>
            <a:lvl4pPr marL="1600200" indent="-228600" defTabSz="896938" eaLnBrk="0" hangingPunct="0">
              <a:spcBef>
                <a:spcPct val="30000"/>
              </a:spcBef>
              <a:defRPr sz="1200">
                <a:solidFill>
                  <a:schemeClr val="tx1"/>
                </a:solidFill>
                <a:latin typeface="Arial" pitchFamily="34" charset="0"/>
                <a:ea typeface="ＭＳ Ｐゴシック" pitchFamily="34" charset="-128"/>
              </a:defRPr>
            </a:lvl4pPr>
            <a:lvl5pPr marL="2057400" indent="-228600" defTabSz="896938" eaLnBrk="0" hangingPunct="0">
              <a:spcBef>
                <a:spcPct val="30000"/>
              </a:spcBef>
              <a:defRPr sz="1200">
                <a:solidFill>
                  <a:schemeClr val="tx1"/>
                </a:solidFill>
                <a:latin typeface="Arial" pitchFamily="34" charset="0"/>
                <a:ea typeface="ＭＳ Ｐゴシック" pitchFamily="34" charset="-128"/>
              </a:defRPr>
            </a:lvl5pPr>
            <a:lvl6pPr marL="2514600" indent="-228600" defTabSz="896938" eaLnBrk="0" fontAlgn="base" hangingPunct="0">
              <a:spcBef>
                <a:spcPct val="30000"/>
              </a:spcBef>
              <a:spcAft>
                <a:spcPct val="0"/>
              </a:spcAft>
              <a:defRPr sz="1200">
                <a:solidFill>
                  <a:schemeClr val="tx1"/>
                </a:solidFill>
                <a:latin typeface="Arial" pitchFamily="34" charset="0"/>
                <a:ea typeface="ＭＳ Ｐゴシック" pitchFamily="34" charset="-128"/>
              </a:defRPr>
            </a:lvl6pPr>
            <a:lvl7pPr marL="2971800" indent="-228600" defTabSz="896938" eaLnBrk="0" fontAlgn="base" hangingPunct="0">
              <a:spcBef>
                <a:spcPct val="30000"/>
              </a:spcBef>
              <a:spcAft>
                <a:spcPct val="0"/>
              </a:spcAft>
              <a:defRPr sz="1200">
                <a:solidFill>
                  <a:schemeClr val="tx1"/>
                </a:solidFill>
                <a:latin typeface="Arial" pitchFamily="34" charset="0"/>
                <a:ea typeface="ＭＳ Ｐゴシック" pitchFamily="34" charset="-128"/>
              </a:defRPr>
            </a:lvl7pPr>
            <a:lvl8pPr marL="3429000" indent="-228600" defTabSz="896938" eaLnBrk="0" fontAlgn="base" hangingPunct="0">
              <a:spcBef>
                <a:spcPct val="30000"/>
              </a:spcBef>
              <a:spcAft>
                <a:spcPct val="0"/>
              </a:spcAft>
              <a:defRPr sz="1200">
                <a:solidFill>
                  <a:schemeClr val="tx1"/>
                </a:solidFill>
                <a:latin typeface="Arial" pitchFamily="34" charset="0"/>
                <a:ea typeface="ＭＳ Ｐゴシック" pitchFamily="34" charset="-128"/>
              </a:defRPr>
            </a:lvl8pPr>
            <a:lvl9pPr marL="3886200" indent="-228600" defTabSz="896938" eaLnBrk="0" fontAlgn="base" hangingPunct="0">
              <a:spcBef>
                <a:spcPct val="30000"/>
              </a:spcBef>
              <a:spcAft>
                <a:spcPct val="0"/>
              </a:spcAft>
              <a:defRPr sz="1200">
                <a:solidFill>
                  <a:schemeClr val="tx1"/>
                </a:solidFill>
                <a:latin typeface="Arial" pitchFamily="34" charset="0"/>
                <a:ea typeface="ＭＳ Ｐゴシック" pitchFamily="34" charset="-128"/>
              </a:defRPr>
            </a:lvl9pPr>
          </a:lstStyle>
          <a:p>
            <a:pPr algn="r" eaLnBrk="1" hangingPunct="1">
              <a:spcBef>
                <a:spcPct val="0"/>
              </a:spcBef>
            </a:pPr>
            <a:fld id="{4366C446-FE33-4560-AD12-396FA8535536}" type="slidenum">
              <a:rPr lang="en-US" altLang="en-US">
                <a:cs typeface="Arial" pitchFamily="34" charset="0"/>
              </a:rPr>
              <a:pPr algn="r" eaLnBrk="1" hangingPunct="1">
                <a:spcBef>
                  <a:spcPct val="0"/>
                </a:spcBef>
              </a:pPr>
              <a:t>9</a:t>
            </a:fld>
            <a:endParaRPr lang="en-US" altLang="en-US">
              <a:cs typeface="Arial" pitchFamily="34" charset="0"/>
            </a:endParaRPr>
          </a:p>
        </p:txBody>
      </p:sp>
      <p:sp>
        <p:nvSpPr>
          <p:cNvPr id="88068" name="Rectangle 2"/>
          <p:cNvSpPr>
            <a:spLocks noGrp="1" noRot="1" noChangeAspect="1" noChangeArrowheads="1" noTextEdit="1"/>
          </p:cNvSpPr>
          <p:nvPr>
            <p:ph type="sldImg"/>
          </p:nvPr>
        </p:nvSpPr>
        <p:spPr>
          <a:xfrm>
            <a:off x="422275" y="1241425"/>
            <a:ext cx="5953125" cy="3349625"/>
          </a:xfrm>
          <a:ln/>
        </p:spPr>
      </p:sp>
      <p:sp>
        <p:nvSpPr>
          <p:cNvPr id="62469" name="Rectangle 3"/>
          <p:cNvSpPr>
            <a:spLocks noGrp="1" noChangeArrowheads="1"/>
          </p:cNvSpPr>
          <p:nvPr>
            <p:ph type="body" idx="1"/>
          </p:nvPr>
        </p:nvSpPr>
        <p:spPr>
          <a:xfrm>
            <a:off x="677700" y="4714876"/>
            <a:ext cx="5442276" cy="4467225"/>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701" tIns="44850" rIns="89701" bIns="44850"/>
          <a:lstStyle/>
          <a:p>
            <a:pPr marL="171395" indent="-171395" eaLnBrk="1" hangingPunct="1">
              <a:lnSpc>
                <a:spcPct val="80000"/>
              </a:lnSpc>
              <a:buFont typeface="Arial" pitchFamily="34" charset="0"/>
              <a:buChar char="•"/>
              <a:defRPr/>
            </a:pPr>
            <a:r>
              <a:rPr lang="en-GB" sz="1000" b="1" dirty="0">
                <a:latin typeface="Arial" charset="0"/>
                <a:ea typeface="ＭＳ Ｐゴシック" pitchFamily="-1" charset="-128"/>
              </a:rPr>
              <a:t>Which foods do you think are included in this section of the </a:t>
            </a:r>
            <a:r>
              <a:rPr lang="en-GB" sz="1000" b="1" dirty="0" err="1">
                <a:latin typeface="Arial" charset="0"/>
                <a:ea typeface="ＭＳ Ｐゴシック" pitchFamily="-1" charset="-128"/>
              </a:rPr>
              <a:t>Eatwell</a:t>
            </a:r>
            <a:r>
              <a:rPr lang="en-GB" sz="1000" b="1" dirty="0">
                <a:latin typeface="Arial" charset="0"/>
                <a:ea typeface="ＭＳ Ｐゴシック" pitchFamily="-1" charset="-128"/>
              </a:rPr>
              <a:t> guide?</a:t>
            </a:r>
          </a:p>
          <a:p>
            <a:pPr lvl="1" eaLnBrk="1" hangingPunct="1">
              <a:lnSpc>
                <a:spcPct val="80000"/>
              </a:lnSpc>
              <a:defRPr/>
            </a:pPr>
            <a:r>
              <a:rPr lang="en-GB" sz="1000" dirty="0">
                <a:latin typeface="Arial" charset="0"/>
                <a:ea typeface="ＭＳ Ｐゴシック" pitchFamily="-1" charset="-128"/>
              </a:rPr>
              <a:t>Meat – Chicken; Beef; Ham, Lamb</a:t>
            </a:r>
          </a:p>
          <a:p>
            <a:pPr lvl="1" eaLnBrk="1" hangingPunct="1">
              <a:lnSpc>
                <a:spcPct val="80000"/>
              </a:lnSpc>
              <a:defRPr/>
            </a:pPr>
            <a:r>
              <a:rPr lang="en-GB" sz="1000" dirty="0">
                <a:latin typeface="Arial" charset="0"/>
                <a:ea typeface="ＭＳ Ｐゴシック" pitchFamily="-1" charset="-128"/>
              </a:rPr>
              <a:t>Meat products – Bacon; Salami; Sausages; Beef burgers &amp; Pate</a:t>
            </a:r>
          </a:p>
          <a:p>
            <a:pPr lvl="1" eaLnBrk="1" hangingPunct="1">
              <a:lnSpc>
                <a:spcPct val="80000"/>
              </a:lnSpc>
              <a:defRPr/>
            </a:pPr>
            <a:r>
              <a:rPr lang="en-GB" sz="1000" dirty="0">
                <a:latin typeface="Arial" charset="0"/>
                <a:ea typeface="ＭＳ Ｐゴシック" pitchFamily="-1" charset="-128"/>
              </a:rPr>
              <a:t>Fish – Frozen; Fresh; Smoked &amp; canned fish; Fish fingers &amp; fish cakes</a:t>
            </a:r>
          </a:p>
          <a:p>
            <a:pPr lvl="1" eaLnBrk="1" hangingPunct="1">
              <a:lnSpc>
                <a:spcPct val="80000"/>
              </a:lnSpc>
              <a:defRPr/>
            </a:pPr>
            <a:r>
              <a:rPr lang="en-GB" sz="1000" dirty="0">
                <a:latin typeface="Arial" charset="0"/>
                <a:ea typeface="ＭＳ Ｐゴシック" pitchFamily="-1" charset="-128"/>
              </a:rPr>
              <a:t>Eggs</a:t>
            </a:r>
          </a:p>
          <a:p>
            <a:pPr lvl="1" eaLnBrk="1" hangingPunct="1">
              <a:lnSpc>
                <a:spcPct val="80000"/>
              </a:lnSpc>
              <a:defRPr/>
            </a:pPr>
            <a:r>
              <a:rPr lang="en-GB" sz="1000" dirty="0">
                <a:latin typeface="Arial" charset="0"/>
                <a:ea typeface="ＭＳ Ｐゴシック" pitchFamily="-1" charset="-128"/>
              </a:rPr>
              <a:t>Non-dairy sources of protein including nuts; Tofu; TVP; </a:t>
            </a:r>
            <a:r>
              <a:rPr lang="en-GB" sz="1000" dirty="0" err="1">
                <a:latin typeface="Arial" charset="0"/>
                <a:ea typeface="ＭＳ Ｐゴシック" pitchFamily="-1" charset="-128"/>
              </a:rPr>
              <a:t>Mycoprotein</a:t>
            </a:r>
            <a:r>
              <a:rPr lang="en-GB" sz="1000" dirty="0">
                <a:latin typeface="Arial" charset="0"/>
                <a:ea typeface="ＭＳ Ｐゴシック" pitchFamily="-1" charset="-128"/>
              </a:rPr>
              <a:t> (</a:t>
            </a:r>
            <a:r>
              <a:rPr lang="en-GB" sz="1000" dirty="0" err="1">
                <a:latin typeface="Arial" charset="0"/>
                <a:ea typeface="ＭＳ Ｐゴシック" pitchFamily="-1" charset="-128"/>
              </a:rPr>
              <a:t>quorn</a:t>
            </a:r>
            <a:r>
              <a:rPr lang="en-GB" sz="1000" dirty="0">
                <a:latin typeface="Arial" charset="0"/>
                <a:ea typeface="ＭＳ Ｐゴシック" pitchFamily="-1" charset="-128"/>
              </a:rPr>
              <a:t>) </a:t>
            </a:r>
          </a:p>
          <a:p>
            <a:pPr lvl="1" eaLnBrk="1" hangingPunct="1">
              <a:lnSpc>
                <a:spcPct val="80000"/>
              </a:lnSpc>
              <a:defRPr/>
            </a:pPr>
            <a:r>
              <a:rPr lang="en-GB" sz="1000" dirty="0">
                <a:latin typeface="Arial" charset="0"/>
                <a:ea typeface="ＭＳ Ｐゴシック" pitchFamily="-1" charset="-128"/>
              </a:rPr>
              <a:t>Beans; Red kidney Bean’s; Canned beans &amp; pulses; Lentils &amp; split peas</a:t>
            </a:r>
          </a:p>
          <a:p>
            <a:pPr lvl="1" eaLnBrk="1" hangingPunct="1">
              <a:lnSpc>
                <a:spcPct val="80000"/>
              </a:lnSpc>
              <a:defRPr/>
            </a:pPr>
            <a:r>
              <a:rPr lang="en-GB" sz="1000" dirty="0">
                <a:latin typeface="Arial" charset="0"/>
                <a:ea typeface="ＭＳ Ｐゴシック" pitchFamily="-1" charset="-128"/>
              </a:rPr>
              <a:t>Nuts, seeds </a:t>
            </a:r>
            <a:endParaRPr lang="en-GB" sz="1000" b="1" dirty="0">
              <a:latin typeface="Arial" charset="0"/>
              <a:ea typeface="ＭＳ Ｐゴシック" pitchFamily="-1" charset="-128"/>
            </a:endParaRPr>
          </a:p>
          <a:p>
            <a:pPr marL="171395" indent="-171395" eaLnBrk="1" hangingPunct="1">
              <a:lnSpc>
                <a:spcPct val="80000"/>
              </a:lnSpc>
              <a:buFont typeface="Arial" pitchFamily="34" charset="0"/>
              <a:buChar char="•"/>
              <a:defRPr/>
            </a:pPr>
            <a:r>
              <a:rPr lang="en-GB" sz="1000" b="1" dirty="0">
                <a:latin typeface="Arial" charset="0"/>
                <a:ea typeface="ＭＳ Ｐゴシック" pitchFamily="-1" charset="-128"/>
              </a:rPr>
              <a:t>How much should we aim to eat?</a:t>
            </a:r>
            <a:endParaRPr lang="en-GB" sz="1000" dirty="0">
              <a:latin typeface="Arial" charset="0"/>
              <a:ea typeface="ＭＳ Ｐゴシック" pitchFamily="-1" charset="-128"/>
            </a:endParaRPr>
          </a:p>
          <a:p>
            <a:pPr lvl="1" eaLnBrk="1" hangingPunct="1">
              <a:lnSpc>
                <a:spcPct val="80000"/>
              </a:lnSpc>
              <a:defRPr/>
            </a:pPr>
            <a:r>
              <a:rPr lang="en-GB" sz="1000" dirty="0">
                <a:latin typeface="Arial" charset="0"/>
                <a:ea typeface="ＭＳ Ｐゴシック" pitchFamily="-1" charset="-128"/>
              </a:rPr>
              <a:t>Eat moderate amounts  </a:t>
            </a:r>
          </a:p>
          <a:p>
            <a:pPr lvl="1" eaLnBrk="1" hangingPunct="1">
              <a:lnSpc>
                <a:spcPct val="80000"/>
              </a:lnSpc>
              <a:defRPr/>
            </a:pPr>
            <a:r>
              <a:rPr lang="en-GB" sz="1000" dirty="0">
                <a:latin typeface="Arial" charset="0"/>
                <a:ea typeface="ＭＳ Ｐゴシック" pitchFamily="-1" charset="-128"/>
              </a:rPr>
              <a:t>Pack of cards is one portion; 50-100g lean meat, poultry or fish</a:t>
            </a:r>
          </a:p>
          <a:p>
            <a:pPr lvl="1" eaLnBrk="1" hangingPunct="1">
              <a:lnSpc>
                <a:spcPct val="80000"/>
              </a:lnSpc>
              <a:defRPr/>
            </a:pPr>
            <a:r>
              <a:rPr lang="en-GB" sz="1000" dirty="0">
                <a:latin typeface="Arial" charset="0"/>
                <a:ea typeface="ＭＳ Ｐゴシック" pitchFamily="-1" charset="-128"/>
              </a:rPr>
              <a:t>3 </a:t>
            </a:r>
            <a:r>
              <a:rPr lang="en-GB" sz="1000" dirty="0" err="1">
                <a:latin typeface="Arial" charset="0"/>
                <a:ea typeface="ＭＳ Ｐゴシック" pitchFamily="-1" charset="-128"/>
              </a:rPr>
              <a:t>tbsp</a:t>
            </a:r>
            <a:r>
              <a:rPr lang="en-GB" sz="1000" dirty="0">
                <a:latin typeface="Arial" charset="0"/>
                <a:ea typeface="ＭＳ Ｐゴシック" pitchFamily="-1" charset="-128"/>
              </a:rPr>
              <a:t> baked beans; 2 thin slices of lean cold meat</a:t>
            </a:r>
          </a:p>
          <a:p>
            <a:pPr lvl="1" eaLnBrk="1" hangingPunct="1">
              <a:lnSpc>
                <a:spcPct val="80000"/>
              </a:lnSpc>
              <a:defRPr/>
            </a:pPr>
            <a:r>
              <a:rPr lang="en-GB" sz="1000" dirty="0">
                <a:latin typeface="Arial" charset="0"/>
                <a:ea typeface="ＭＳ Ｐゴシック" pitchFamily="-1" charset="-128"/>
              </a:rPr>
              <a:t>No maximum amount for egg consumption/week – choose variety of foods from this section</a:t>
            </a:r>
          </a:p>
          <a:p>
            <a:pPr lvl="1" eaLnBrk="1" hangingPunct="1">
              <a:lnSpc>
                <a:spcPct val="80000"/>
              </a:lnSpc>
              <a:defRPr/>
            </a:pPr>
            <a:r>
              <a:rPr lang="en-GB" sz="1000" dirty="0">
                <a:latin typeface="Arial" charset="0"/>
                <a:ea typeface="ＭＳ Ｐゴシック" pitchFamily="-1" charset="-128"/>
              </a:rPr>
              <a:t>Some meat products contain high amounts of fat, especially high in saturated if from animal origin</a:t>
            </a:r>
          </a:p>
          <a:p>
            <a:pPr lvl="1" eaLnBrk="1" hangingPunct="1">
              <a:lnSpc>
                <a:spcPct val="80000"/>
              </a:lnSpc>
              <a:defRPr/>
            </a:pPr>
            <a:r>
              <a:rPr lang="en-GB" sz="1000" dirty="0">
                <a:latin typeface="Arial" charset="0"/>
                <a:ea typeface="ＭＳ Ｐゴシック" pitchFamily="-1" charset="-128"/>
              </a:rPr>
              <a:t>Try and use lower fat versions </a:t>
            </a:r>
          </a:p>
          <a:p>
            <a:pPr lvl="1" eaLnBrk="1" hangingPunct="1">
              <a:lnSpc>
                <a:spcPct val="80000"/>
              </a:lnSpc>
              <a:defRPr/>
            </a:pPr>
            <a:r>
              <a:rPr lang="en-GB" sz="1000" dirty="0">
                <a:latin typeface="Arial" charset="0"/>
                <a:ea typeface="ＭＳ Ｐゴシック" pitchFamily="-1" charset="-128"/>
              </a:rPr>
              <a:t>Healthy adults aim to eat two portions of fish a week, one being oily fish.  E.g. salmon; mackerel.  Canned tuna not oily. </a:t>
            </a:r>
          </a:p>
          <a:p>
            <a:pPr lvl="1" eaLnBrk="1" hangingPunct="1">
              <a:lnSpc>
                <a:spcPct val="80000"/>
              </a:lnSpc>
              <a:defRPr/>
            </a:pPr>
            <a:r>
              <a:rPr lang="en-GB" sz="1000" dirty="0">
                <a:ea typeface="MS PGothic" pitchFamily="34" charset="-128"/>
              </a:rPr>
              <a:t>Children should eat at least two portions (a portion is around 140g) of fish per week, one of which should be an oily fish such as mackerel, salmon or sardines. Fish provides protein and several vitamins and minerals, and oily fish provides the long chain omega-3 fatty acids. There is a recommended maximum intake of oily fish: for boys no more than four portions of oily fish a week, and for girls no more than two portions of oily fish a week. The lower recommendation for girls is because substances found in oily fish, such as dioxins, can accumulate in the body. High levels of these may be detrimental in later life to an unborn baby. Large predator fish such as shark, swordfish and marlin can contain relatively high levels of mercury as this accumulates up the food chain. Mercury can affect the developing nervous system of young children, so these fish should not be given to children.</a:t>
            </a:r>
          </a:p>
          <a:p>
            <a:pPr lvl="1" eaLnBrk="1" hangingPunct="1">
              <a:lnSpc>
                <a:spcPct val="80000"/>
              </a:lnSpc>
              <a:defRPr/>
            </a:pPr>
            <a:endParaRPr lang="en-GB" sz="1000" dirty="0">
              <a:latin typeface="Arial" charset="0"/>
              <a:ea typeface="ＭＳ Ｐゴシック" pitchFamily="-1" charset="-128"/>
            </a:endParaRPr>
          </a:p>
          <a:p>
            <a:pPr lvl="1" eaLnBrk="1" hangingPunct="1">
              <a:lnSpc>
                <a:spcPct val="80000"/>
              </a:lnSpc>
              <a:defRPr/>
            </a:pPr>
            <a:r>
              <a:rPr lang="en-GB" sz="1000" dirty="0">
                <a:latin typeface="Arial" charset="0"/>
                <a:ea typeface="ＭＳ Ｐゴシック" pitchFamily="-1" charset="-128"/>
              </a:rPr>
              <a:t>NDNS data 2014: </a:t>
            </a:r>
            <a:r>
              <a:rPr lang="en-GB" sz="1000" dirty="0">
                <a:ea typeface="MS PGothic" pitchFamily="34" charset="-128"/>
              </a:rPr>
              <a:t>oily fish: average consumption of oily fish was well below the recommended one portion (140g) per week in all age groups. </a:t>
            </a:r>
            <a:endParaRPr lang="en-GB" sz="1000" dirty="0">
              <a:latin typeface="Arial" charset="0"/>
              <a:ea typeface="ＭＳ Ｐゴシック" pitchFamily="-1" charset="-128"/>
            </a:endParaRPr>
          </a:p>
          <a:p>
            <a:pPr marL="171395" indent="-171395" eaLnBrk="1" hangingPunct="1">
              <a:lnSpc>
                <a:spcPct val="80000"/>
              </a:lnSpc>
              <a:buFont typeface="Arial" pitchFamily="34" charset="0"/>
              <a:buChar char="•"/>
              <a:defRPr/>
            </a:pPr>
            <a:r>
              <a:rPr lang="en-GB" sz="1000" b="1" dirty="0">
                <a:latin typeface="Arial" charset="0"/>
                <a:ea typeface="ＭＳ Ｐゴシック" pitchFamily="-1" charset="-128"/>
              </a:rPr>
              <a:t>Healthy Eating tips</a:t>
            </a:r>
            <a:endParaRPr lang="en-GB" sz="1000" dirty="0">
              <a:latin typeface="Arial" charset="0"/>
              <a:ea typeface="ＭＳ Ｐゴシック" pitchFamily="-1" charset="-128"/>
            </a:endParaRPr>
          </a:p>
          <a:p>
            <a:pPr lvl="1" eaLnBrk="1" hangingPunct="1">
              <a:lnSpc>
                <a:spcPct val="80000"/>
              </a:lnSpc>
              <a:defRPr/>
            </a:pPr>
            <a:r>
              <a:rPr lang="en-GB" sz="1000" dirty="0">
                <a:latin typeface="Arial" charset="0"/>
                <a:ea typeface="ＭＳ Ｐゴシック" pitchFamily="-1" charset="-128"/>
              </a:rPr>
              <a:t>Choose lean meat. If you eat more than 90g red / processed meat a day, reduce this to 75g.</a:t>
            </a:r>
          </a:p>
          <a:p>
            <a:pPr lvl="1" eaLnBrk="1" hangingPunct="1">
              <a:lnSpc>
                <a:spcPct val="80000"/>
              </a:lnSpc>
              <a:defRPr/>
            </a:pPr>
            <a:r>
              <a:rPr lang="en-GB" sz="1000" dirty="0">
                <a:latin typeface="Arial" charset="0"/>
                <a:ea typeface="ＭＳ Ｐゴシック" pitchFamily="-1" charset="-128"/>
              </a:rPr>
              <a:t>Meat products such as burgers can be high in salt also; Homemade can be healthier</a:t>
            </a:r>
          </a:p>
          <a:p>
            <a:pPr lvl="1" eaLnBrk="1" hangingPunct="1">
              <a:lnSpc>
                <a:spcPct val="80000"/>
              </a:lnSpc>
              <a:defRPr/>
            </a:pPr>
            <a:r>
              <a:rPr lang="en-GB" sz="1000" dirty="0">
                <a:latin typeface="Arial" charset="0"/>
                <a:ea typeface="ＭＳ Ｐゴシック" pitchFamily="-1" charset="-128"/>
              </a:rPr>
              <a:t>Grill; Roast; Steam - instead of frying</a:t>
            </a:r>
          </a:p>
          <a:p>
            <a:pPr lvl="1" eaLnBrk="1" hangingPunct="1">
              <a:lnSpc>
                <a:spcPct val="80000"/>
              </a:lnSpc>
              <a:defRPr/>
            </a:pPr>
            <a:r>
              <a:rPr lang="en-GB" sz="1000" dirty="0">
                <a:latin typeface="Arial" charset="0"/>
                <a:ea typeface="ＭＳ Ｐゴシック" pitchFamily="-1" charset="-128"/>
              </a:rPr>
              <a:t>Poach or boil eggs</a:t>
            </a:r>
          </a:p>
          <a:p>
            <a:pPr lvl="1" eaLnBrk="1" hangingPunct="1">
              <a:lnSpc>
                <a:spcPct val="80000"/>
              </a:lnSpc>
              <a:defRPr/>
            </a:pPr>
            <a:r>
              <a:rPr lang="en-GB" sz="1000" dirty="0">
                <a:latin typeface="Arial" charset="0"/>
                <a:ea typeface="ＭＳ Ｐゴシック" pitchFamily="-1" charset="-128"/>
              </a:rPr>
              <a:t>Before serving can put on kitchen paper to soak up the fat	</a:t>
            </a:r>
          </a:p>
          <a:p>
            <a:pPr eaLnBrk="1" hangingPunct="1">
              <a:lnSpc>
                <a:spcPct val="80000"/>
              </a:lnSpc>
              <a:defRPr/>
            </a:pPr>
            <a:r>
              <a:rPr lang="en-GB" sz="1000" b="1" dirty="0">
                <a:latin typeface="Arial" charset="0"/>
                <a:ea typeface="ＭＳ Ｐゴシック" pitchFamily="-1" charset="-128"/>
              </a:rPr>
              <a:t>Q: Put your hand up if you’ve ever added lentils to any dishes to make the meals go further?</a:t>
            </a:r>
          </a:p>
          <a:p>
            <a:pPr lvl="1" eaLnBrk="1" hangingPunct="1">
              <a:lnSpc>
                <a:spcPct val="80000"/>
              </a:lnSpc>
              <a:defRPr/>
            </a:pPr>
            <a:r>
              <a:rPr lang="en-GB" sz="1000" dirty="0">
                <a:latin typeface="Arial" charset="0"/>
                <a:ea typeface="ＭＳ Ｐゴシック" pitchFamily="-1" charset="-128"/>
              </a:rPr>
              <a:t>Vegetables to dishes rather than extra meat.  E.g. Can make corn beef hash with baked beans; </a:t>
            </a:r>
          </a:p>
          <a:p>
            <a:pPr lvl="1" eaLnBrk="1" hangingPunct="1">
              <a:lnSpc>
                <a:spcPct val="80000"/>
              </a:lnSpc>
              <a:defRPr/>
            </a:pPr>
            <a:r>
              <a:rPr lang="en-GB" sz="1000" dirty="0">
                <a:latin typeface="Arial" charset="0"/>
                <a:ea typeface="ＭＳ Ｐゴシック" pitchFamily="-1" charset="-128"/>
              </a:rPr>
              <a:t>Adding lentils and pulses doesn’t have to be tasteless.  E.g. </a:t>
            </a:r>
            <a:r>
              <a:rPr lang="en-GB" sz="1000" dirty="0" err="1">
                <a:latin typeface="Arial" charset="0"/>
                <a:ea typeface="ＭＳ Ｐゴシック" pitchFamily="-1" charset="-128"/>
              </a:rPr>
              <a:t>Puy</a:t>
            </a:r>
            <a:r>
              <a:rPr lang="en-GB" sz="1000" dirty="0">
                <a:latin typeface="Arial" charset="0"/>
                <a:ea typeface="ＭＳ Ｐゴシック" pitchFamily="-1" charset="-128"/>
              </a:rPr>
              <a:t> lentils, sausages, onion, flavoured with herbs and spices served with mashed potato and it’s so tasty!</a:t>
            </a:r>
            <a:endParaRPr lang="en-GB" sz="1000" b="1" dirty="0">
              <a:latin typeface="Arial" charset="0"/>
              <a:ea typeface="ＭＳ Ｐゴシック" pitchFamily="-1" charset="-128"/>
            </a:endParaRPr>
          </a:p>
          <a:p>
            <a:pPr marL="171395" indent="-171395" eaLnBrk="1" hangingPunct="1">
              <a:lnSpc>
                <a:spcPct val="80000"/>
              </a:lnSpc>
              <a:buFont typeface="Arial" pitchFamily="34" charset="0"/>
              <a:buChar char="•"/>
              <a:defRPr/>
            </a:pPr>
            <a:r>
              <a:rPr lang="en-GB" sz="1000" b="1" dirty="0">
                <a:latin typeface="Arial" charset="0"/>
                <a:ea typeface="ＭＳ Ｐゴシック" pitchFamily="-1" charset="-128"/>
              </a:rPr>
              <a:t>What nutrients are high in this section of the </a:t>
            </a:r>
            <a:r>
              <a:rPr lang="en-GB" sz="1000" b="1" dirty="0" err="1">
                <a:latin typeface="Arial" charset="0"/>
                <a:ea typeface="ＭＳ Ｐゴシック" pitchFamily="-1" charset="-128"/>
              </a:rPr>
              <a:t>Eatwell</a:t>
            </a:r>
            <a:r>
              <a:rPr lang="en-GB" sz="1000" b="1" dirty="0">
                <a:latin typeface="Arial" charset="0"/>
                <a:ea typeface="ＭＳ Ｐゴシック" pitchFamily="-1" charset="-128"/>
              </a:rPr>
              <a:t> guide?</a:t>
            </a:r>
          </a:p>
          <a:p>
            <a:pPr lvl="1" eaLnBrk="1" hangingPunct="1">
              <a:lnSpc>
                <a:spcPct val="80000"/>
              </a:lnSpc>
              <a:defRPr/>
            </a:pPr>
            <a:r>
              <a:rPr lang="en-US" sz="1000" dirty="0">
                <a:latin typeface="Arial" charset="0"/>
                <a:ea typeface="ＭＳ Ｐゴシック" pitchFamily="-1" charset="-128"/>
              </a:rPr>
              <a:t>Protein - needed for growth and repair; also a source of energy</a:t>
            </a:r>
            <a:endParaRPr lang="en-GB" sz="1000" dirty="0">
              <a:latin typeface="Arial" charset="0"/>
              <a:ea typeface="ＭＳ Ｐゴシック" pitchFamily="-1" charset="-128"/>
            </a:endParaRPr>
          </a:p>
          <a:p>
            <a:pPr lvl="1" eaLnBrk="1" hangingPunct="1">
              <a:lnSpc>
                <a:spcPct val="80000"/>
              </a:lnSpc>
              <a:defRPr/>
            </a:pPr>
            <a:r>
              <a:rPr lang="en-GB" sz="1000" dirty="0">
                <a:latin typeface="Arial" charset="0"/>
                <a:ea typeface="ＭＳ Ｐゴシック" pitchFamily="-1" charset="-128"/>
              </a:rPr>
              <a:t>All amino acids from variety of protein foods</a:t>
            </a:r>
          </a:p>
          <a:p>
            <a:pPr lvl="1" eaLnBrk="1" hangingPunct="1">
              <a:lnSpc>
                <a:spcPct val="80000"/>
              </a:lnSpc>
              <a:defRPr/>
            </a:pPr>
            <a:r>
              <a:rPr lang="en-GB" sz="1000" dirty="0">
                <a:latin typeface="Arial" charset="0"/>
                <a:ea typeface="ＭＳ Ｐゴシック" pitchFamily="-1" charset="-128"/>
              </a:rPr>
              <a:t>The best source of iron is red meat. According to NDNS data published in 2014:</a:t>
            </a:r>
            <a:r>
              <a:rPr lang="en-GB" sz="1000" dirty="0">
                <a:ea typeface="MS PGothic" pitchFamily="34" charset="-128"/>
              </a:rPr>
              <a:t> 46% of girls and 23% of women had low iron intakes.</a:t>
            </a:r>
            <a:endParaRPr lang="en-GB" sz="1000" dirty="0">
              <a:latin typeface="Arial" charset="0"/>
              <a:ea typeface="ＭＳ Ｐゴシック" pitchFamily="-1" charset="-128"/>
            </a:endParaRPr>
          </a:p>
          <a:p>
            <a:pPr lvl="1" eaLnBrk="1" hangingPunct="1">
              <a:lnSpc>
                <a:spcPct val="80000"/>
              </a:lnSpc>
              <a:defRPr/>
            </a:pPr>
            <a:r>
              <a:rPr lang="en-GB" sz="1000" dirty="0" err="1">
                <a:latin typeface="Arial" charset="0"/>
                <a:ea typeface="ＭＳ Ｐゴシック" pitchFamily="-1" charset="-128"/>
              </a:rPr>
              <a:t>Haem</a:t>
            </a:r>
            <a:r>
              <a:rPr lang="en-GB" sz="1000" dirty="0">
                <a:latin typeface="Arial" charset="0"/>
                <a:ea typeface="ＭＳ Ｐゴシック" pitchFamily="-1" charset="-128"/>
              </a:rPr>
              <a:t> iron from meats more easily absorbed than from plants</a:t>
            </a:r>
          </a:p>
          <a:p>
            <a:pPr lvl="1" eaLnBrk="1" hangingPunct="1">
              <a:lnSpc>
                <a:spcPct val="80000"/>
              </a:lnSpc>
              <a:defRPr/>
            </a:pPr>
            <a:r>
              <a:rPr lang="en-GB" sz="1000" dirty="0">
                <a:latin typeface="Arial" charset="0"/>
                <a:ea typeface="ＭＳ Ｐゴシック" pitchFamily="-1" charset="-128"/>
              </a:rPr>
              <a:t>Avoid drinking tea – prevents iron absorption</a:t>
            </a:r>
          </a:p>
          <a:p>
            <a:pPr lvl="1" eaLnBrk="1" hangingPunct="1">
              <a:lnSpc>
                <a:spcPct val="80000"/>
              </a:lnSpc>
              <a:defRPr/>
            </a:pPr>
            <a:endParaRPr lang="en-GB" sz="1000" dirty="0">
              <a:latin typeface="Arial" charset="0"/>
              <a:ea typeface="ＭＳ Ｐゴシック" pitchFamily="-1" charset="-128"/>
            </a:endParaRPr>
          </a:p>
          <a:p>
            <a:pPr lvl="1" eaLnBrk="1" hangingPunct="1">
              <a:lnSpc>
                <a:spcPct val="80000"/>
              </a:lnSpc>
              <a:defRPr/>
            </a:pPr>
            <a:endParaRPr lang="en-GB" sz="1000" dirty="0">
              <a:latin typeface="Arial" charset="0"/>
              <a:ea typeface="ＭＳ Ｐゴシック" pitchFamily="-1" charset="-128"/>
            </a:endParaRPr>
          </a:p>
          <a:p>
            <a:pPr eaLnBrk="1" hangingPunct="1">
              <a:lnSpc>
                <a:spcPct val="80000"/>
              </a:lnSpc>
              <a:defRPr/>
            </a:pPr>
            <a:r>
              <a:rPr lang="en-GB" sz="1000" b="1" dirty="0">
                <a:latin typeface="Arial" charset="0"/>
                <a:ea typeface="ＭＳ Ｐゴシック" pitchFamily="-1" charset="-128"/>
              </a:rPr>
              <a:t>Vegan</a:t>
            </a:r>
          </a:p>
          <a:p>
            <a:pPr eaLnBrk="1" hangingPunct="1">
              <a:lnSpc>
                <a:spcPct val="80000"/>
              </a:lnSpc>
              <a:defRPr/>
            </a:pPr>
            <a:r>
              <a:rPr lang="en-GB" sz="1000" dirty="0">
                <a:latin typeface="Arial" charset="0"/>
                <a:ea typeface="ＭＳ Ｐゴシック" pitchFamily="-1" charset="-128"/>
              </a:rPr>
              <a:t>Good sources of iron for vegans are: pulses, wholemeal bread and flour, breakfast cereals fortified with iron, dark-green leafy veg e.g. watercress, broccoli, spring greens and okra, nuts, dried fruits e.g. apricots, prunes and figs</a:t>
            </a:r>
          </a:p>
          <a:p>
            <a:pPr eaLnBrk="1" hangingPunct="1">
              <a:lnSpc>
                <a:spcPct val="80000"/>
              </a:lnSpc>
              <a:defRPr/>
            </a:pPr>
            <a:endParaRPr lang="en-GB" sz="1000" dirty="0">
              <a:latin typeface="Arial" charset="0"/>
              <a:ea typeface="ＭＳ Ｐゴシック" pitchFamily="-1" charset="-128"/>
            </a:endParaRPr>
          </a:p>
          <a:p>
            <a:pPr eaLnBrk="1" hangingPunct="1">
              <a:lnSpc>
                <a:spcPct val="80000"/>
              </a:lnSpc>
              <a:defRPr/>
            </a:pPr>
            <a:r>
              <a:rPr lang="en-GB" sz="1000" dirty="0">
                <a:latin typeface="Arial" charset="0"/>
                <a:ea typeface="ＭＳ Ｐゴシック" pitchFamily="-1" charset="-128"/>
              </a:rPr>
              <a:t>Plant sources of omega 3 (per 100g) include:</a:t>
            </a:r>
          </a:p>
          <a:p>
            <a:pPr eaLnBrk="1" hangingPunct="1">
              <a:lnSpc>
                <a:spcPct val="80000"/>
              </a:lnSpc>
              <a:defRPr/>
            </a:pPr>
            <a:r>
              <a:rPr lang="en-GB" sz="1000" dirty="0">
                <a:latin typeface="Arial" charset="0"/>
                <a:ea typeface="ＭＳ Ｐゴシック" pitchFamily="-1" charset="-128"/>
              </a:rPr>
              <a:t>	linseed (flaxseed) oil: 53.3g</a:t>
            </a:r>
          </a:p>
          <a:p>
            <a:pPr eaLnBrk="1" hangingPunct="1">
              <a:lnSpc>
                <a:spcPct val="80000"/>
              </a:lnSpc>
              <a:defRPr/>
            </a:pPr>
            <a:r>
              <a:rPr lang="en-GB" sz="1000" dirty="0">
                <a:latin typeface="Arial" charset="0"/>
                <a:ea typeface="ＭＳ Ｐゴシック" pitchFamily="-1" charset="-128"/>
              </a:rPr>
              <a:t>	walnut oil:11.5g</a:t>
            </a:r>
          </a:p>
          <a:p>
            <a:pPr eaLnBrk="1" hangingPunct="1">
              <a:lnSpc>
                <a:spcPct val="80000"/>
              </a:lnSpc>
              <a:defRPr/>
            </a:pPr>
            <a:r>
              <a:rPr lang="en-GB" sz="1000" dirty="0">
                <a:latin typeface="Arial" charset="0"/>
                <a:ea typeface="ＭＳ Ｐゴシック" pitchFamily="-1" charset="-128"/>
              </a:rPr>
              <a:t>	rapeseed oil: 9.6g</a:t>
            </a:r>
          </a:p>
          <a:p>
            <a:pPr eaLnBrk="1" hangingPunct="1">
              <a:lnSpc>
                <a:spcPct val="80000"/>
              </a:lnSpc>
              <a:defRPr/>
            </a:pPr>
            <a:r>
              <a:rPr lang="en-GB" sz="1000" dirty="0">
                <a:latin typeface="Arial" charset="0"/>
                <a:ea typeface="ＭＳ Ｐゴシック" pitchFamily="-1" charset="-128"/>
              </a:rPr>
              <a:t>	soya bean oil: 7.3g</a:t>
            </a:r>
          </a:p>
          <a:p>
            <a:pPr eaLnBrk="1" hangingPunct="1">
              <a:lnSpc>
                <a:spcPct val="80000"/>
              </a:lnSpc>
              <a:defRPr/>
            </a:pPr>
            <a:r>
              <a:rPr lang="en-GB" sz="1000" dirty="0">
                <a:latin typeface="Arial" charset="0"/>
                <a:ea typeface="ＭＳ Ｐゴシック" pitchFamily="-1" charset="-128"/>
              </a:rPr>
              <a:t>Also, soya based foods such as tofu and walnuts.</a:t>
            </a:r>
          </a:p>
          <a:p>
            <a:pPr eaLnBrk="1" hangingPunct="1">
              <a:lnSpc>
                <a:spcPct val="80000"/>
              </a:lnSpc>
              <a:defRPr/>
            </a:pPr>
            <a:endParaRPr lang="en-GB" sz="1000" dirty="0">
              <a:latin typeface="Arial" charset="0"/>
              <a:ea typeface="ＭＳ Ｐゴシック" pitchFamily="-1" charset="-128"/>
            </a:endParaRPr>
          </a:p>
          <a:p>
            <a:pPr eaLnBrk="1" hangingPunct="1">
              <a:lnSpc>
                <a:spcPct val="80000"/>
              </a:lnSpc>
              <a:defRPr/>
            </a:pPr>
            <a:r>
              <a:rPr lang="en-GB" sz="1000" dirty="0">
                <a:solidFill>
                  <a:schemeClr val="bg2"/>
                </a:solidFill>
                <a:latin typeface="Arial" charset="0"/>
                <a:ea typeface="ＭＳ Ｐゴシック" pitchFamily="-1" charset="-128"/>
              </a:rPr>
              <a:t>Evidence suggests that vegetarian sources of omega 3 fatty acids may not have the same benefits in reducing risk of heart disease as those in oily fish.</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MS PGothic" pitchFamily="34" charset="-128"/>
              </a:defRPr>
            </a:lvl1pPr>
            <a:lvl2pPr marL="742950" indent="-285750" eaLnBrk="0" hangingPunct="0">
              <a:defRPr sz="2400">
                <a:solidFill>
                  <a:schemeClr val="tx1"/>
                </a:solidFill>
                <a:latin typeface="Arial" charset="0"/>
                <a:ea typeface="MS PGothic" pitchFamily="34" charset="-128"/>
              </a:defRPr>
            </a:lvl2pPr>
            <a:lvl3pPr marL="1143000" indent="-228600" eaLnBrk="0" hangingPunct="0">
              <a:defRPr sz="2400">
                <a:solidFill>
                  <a:schemeClr val="tx1"/>
                </a:solidFill>
                <a:latin typeface="Arial" charset="0"/>
                <a:ea typeface="MS PGothic" pitchFamily="34" charset="-128"/>
              </a:defRPr>
            </a:lvl3pPr>
            <a:lvl4pPr marL="1600200" indent="-228600" eaLnBrk="0" hangingPunct="0">
              <a:defRPr sz="2400">
                <a:solidFill>
                  <a:schemeClr val="tx1"/>
                </a:solidFill>
                <a:latin typeface="Arial" charset="0"/>
                <a:ea typeface="MS PGothic" pitchFamily="34" charset="-128"/>
              </a:defRPr>
            </a:lvl4pPr>
            <a:lvl5pPr marL="2057400" indent="-228600" eaLnBrk="0" hangingPunct="0">
              <a:defRPr sz="2400">
                <a:solidFill>
                  <a:schemeClr val="tx1"/>
                </a:solidFill>
                <a:latin typeface="Arial" charset="0"/>
                <a:ea typeface="MS PGothic" pitchFamily="34" charset="-128"/>
              </a:defRPr>
            </a:lvl5pPr>
            <a:lvl6pPr marL="2514600" indent="-228600" eaLnBrk="0" fontAlgn="base" hangingPunct="0">
              <a:spcBef>
                <a:spcPct val="0"/>
              </a:spcBef>
              <a:spcAft>
                <a:spcPct val="0"/>
              </a:spcAft>
              <a:defRPr sz="2400">
                <a:solidFill>
                  <a:schemeClr val="tx1"/>
                </a:solidFill>
                <a:latin typeface="Arial" charset="0"/>
                <a:ea typeface="MS PGothic" pitchFamily="34" charset="-128"/>
              </a:defRPr>
            </a:lvl6pPr>
            <a:lvl7pPr marL="2971800" indent="-228600" eaLnBrk="0" fontAlgn="base" hangingPunct="0">
              <a:spcBef>
                <a:spcPct val="0"/>
              </a:spcBef>
              <a:spcAft>
                <a:spcPct val="0"/>
              </a:spcAft>
              <a:defRPr sz="2400">
                <a:solidFill>
                  <a:schemeClr val="tx1"/>
                </a:solidFill>
                <a:latin typeface="Arial" charset="0"/>
                <a:ea typeface="MS PGothic" pitchFamily="34" charset="-128"/>
              </a:defRPr>
            </a:lvl7pPr>
            <a:lvl8pPr marL="3429000" indent="-228600" eaLnBrk="0" fontAlgn="base" hangingPunct="0">
              <a:spcBef>
                <a:spcPct val="0"/>
              </a:spcBef>
              <a:spcAft>
                <a:spcPct val="0"/>
              </a:spcAft>
              <a:defRPr sz="2400">
                <a:solidFill>
                  <a:schemeClr val="tx1"/>
                </a:solidFill>
                <a:latin typeface="Arial" charset="0"/>
                <a:ea typeface="MS PGothic" pitchFamily="34" charset="-128"/>
              </a:defRPr>
            </a:lvl8pPr>
            <a:lvl9pPr marL="3886200" indent="-228600" eaLnBrk="0" fontAlgn="base" hangingPunct="0">
              <a:spcBef>
                <a:spcPct val="0"/>
              </a:spcBef>
              <a:spcAft>
                <a:spcPct val="0"/>
              </a:spcAft>
              <a:defRPr sz="2400">
                <a:solidFill>
                  <a:schemeClr val="tx1"/>
                </a:solidFill>
                <a:latin typeface="Arial" charset="0"/>
                <a:ea typeface="MS PGothic" pitchFamily="34" charset="-128"/>
              </a:defRPr>
            </a:lvl9pPr>
          </a:lstStyle>
          <a:p>
            <a:pPr eaLnBrk="1" hangingPunct="1">
              <a:defRPr/>
            </a:pPr>
            <a:fld id="{CB2EEB11-3CD2-4B72-9FEF-79D76C65F74D}" type="slidenum">
              <a:rPr lang="en-GB" altLang="en-US" sz="1200" smtClean="0"/>
              <a:pPr eaLnBrk="1" hangingPunct="1">
                <a:defRPr/>
              </a:pPr>
              <a:t>10</a:t>
            </a:fld>
            <a:endParaRPr lang="en-GB" altLang="en-US" sz="1200"/>
          </a:p>
        </p:txBody>
      </p:sp>
      <p:sp>
        <p:nvSpPr>
          <p:cNvPr id="89091" name="Rectangle 7"/>
          <p:cNvSpPr txBox="1">
            <a:spLocks noGrp="1" noChangeArrowheads="1"/>
          </p:cNvSpPr>
          <p:nvPr/>
        </p:nvSpPr>
        <p:spPr bwMode="auto">
          <a:xfrm>
            <a:off x="3849842" y="9428164"/>
            <a:ext cx="2946242"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701" tIns="44850" rIns="89701" bIns="44850" anchor="b"/>
          <a:lstStyle>
            <a:lvl1pPr defTabSz="896938" eaLnBrk="0" hangingPunct="0">
              <a:spcBef>
                <a:spcPct val="30000"/>
              </a:spcBef>
              <a:defRPr sz="1200">
                <a:solidFill>
                  <a:schemeClr val="tx1"/>
                </a:solidFill>
                <a:latin typeface="Arial" pitchFamily="34" charset="0"/>
                <a:ea typeface="ＭＳ Ｐゴシック" pitchFamily="34" charset="-128"/>
              </a:defRPr>
            </a:lvl1pPr>
            <a:lvl2pPr marL="742950" indent="-285750" defTabSz="896938" eaLnBrk="0" hangingPunct="0">
              <a:spcBef>
                <a:spcPct val="30000"/>
              </a:spcBef>
              <a:defRPr sz="1200">
                <a:solidFill>
                  <a:schemeClr val="tx1"/>
                </a:solidFill>
                <a:latin typeface="Arial" pitchFamily="34" charset="0"/>
                <a:ea typeface="ＭＳ Ｐゴシック" pitchFamily="34" charset="-128"/>
              </a:defRPr>
            </a:lvl2pPr>
            <a:lvl3pPr marL="1143000" indent="-228600" defTabSz="896938" eaLnBrk="0" hangingPunct="0">
              <a:spcBef>
                <a:spcPct val="30000"/>
              </a:spcBef>
              <a:defRPr sz="1200">
                <a:solidFill>
                  <a:schemeClr val="tx1"/>
                </a:solidFill>
                <a:latin typeface="Arial" pitchFamily="34" charset="0"/>
                <a:ea typeface="ＭＳ Ｐゴシック" pitchFamily="34" charset="-128"/>
              </a:defRPr>
            </a:lvl3pPr>
            <a:lvl4pPr marL="1600200" indent="-228600" defTabSz="896938" eaLnBrk="0" hangingPunct="0">
              <a:spcBef>
                <a:spcPct val="30000"/>
              </a:spcBef>
              <a:defRPr sz="1200">
                <a:solidFill>
                  <a:schemeClr val="tx1"/>
                </a:solidFill>
                <a:latin typeface="Arial" pitchFamily="34" charset="0"/>
                <a:ea typeface="ＭＳ Ｐゴシック" pitchFamily="34" charset="-128"/>
              </a:defRPr>
            </a:lvl4pPr>
            <a:lvl5pPr marL="2057400" indent="-228600" defTabSz="896938" eaLnBrk="0" hangingPunct="0">
              <a:spcBef>
                <a:spcPct val="30000"/>
              </a:spcBef>
              <a:defRPr sz="1200">
                <a:solidFill>
                  <a:schemeClr val="tx1"/>
                </a:solidFill>
                <a:latin typeface="Arial" pitchFamily="34" charset="0"/>
                <a:ea typeface="ＭＳ Ｐゴシック" pitchFamily="34" charset="-128"/>
              </a:defRPr>
            </a:lvl5pPr>
            <a:lvl6pPr marL="2514600" indent="-228600" defTabSz="896938" eaLnBrk="0" fontAlgn="base" hangingPunct="0">
              <a:spcBef>
                <a:spcPct val="30000"/>
              </a:spcBef>
              <a:spcAft>
                <a:spcPct val="0"/>
              </a:spcAft>
              <a:defRPr sz="1200">
                <a:solidFill>
                  <a:schemeClr val="tx1"/>
                </a:solidFill>
                <a:latin typeface="Arial" pitchFamily="34" charset="0"/>
                <a:ea typeface="ＭＳ Ｐゴシック" pitchFamily="34" charset="-128"/>
              </a:defRPr>
            </a:lvl6pPr>
            <a:lvl7pPr marL="2971800" indent="-228600" defTabSz="896938" eaLnBrk="0" fontAlgn="base" hangingPunct="0">
              <a:spcBef>
                <a:spcPct val="30000"/>
              </a:spcBef>
              <a:spcAft>
                <a:spcPct val="0"/>
              </a:spcAft>
              <a:defRPr sz="1200">
                <a:solidFill>
                  <a:schemeClr val="tx1"/>
                </a:solidFill>
                <a:latin typeface="Arial" pitchFamily="34" charset="0"/>
                <a:ea typeface="ＭＳ Ｐゴシック" pitchFamily="34" charset="-128"/>
              </a:defRPr>
            </a:lvl7pPr>
            <a:lvl8pPr marL="3429000" indent="-228600" defTabSz="896938" eaLnBrk="0" fontAlgn="base" hangingPunct="0">
              <a:spcBef>
                <a:spcPct val="30000"/>
              </a:spcBef>
              <a:spcAft>
                <a:spcPct val="0"/>
              </a:spcAft>
              <a:defRPr sz="1200">
                <a:solidFill>
                  <a:schemeClr val="tx1"/>
                </a:solidFill>
                <a:latin typeface="Arial" pitchFamily="34" charset="0"/>
                <a:ea typeface="ＭＳ Ｐゴシック" pitchFamily="34" charset="-128"/>
              </a:defRPr>
            </a:lvl8pPr>
            <a:lvl9pPr marL="3886200" indent="-228600" defTabSz="896938" eaLnBrk="0" fontAlgn="base" hangingPunct="0">
              <a:spcBef>
                <a:spcPct val="30000"/>
              </a:spcBef>
              <a:spcAft>
                <a:spcPct val="0"/>
              </a:spcAft>
              <a:defRPr sz="1200">
                <a:solidFill>
                  <a:schemeClr val="tx1"/>
                </a:solidFill>
                <a:latin typeface="Arial" pitchFamily="34" charset="0"/>
                <a:ea typeface="ＭＳ Ｐゴシック" pitchFamily="34" charset="-128"/>
              </a:defRPr>
            </a:lvl9pPr>
          </a:lstStyle>
          <a:p>
            <a:pPr algn="r" eaLnBrk="1" hangingPunct="1">
              <a:spcBef>
                <a:spcPct val="0"/>
              </a:spcBef>
            </a:pPr>
            <a:fld id="{234AAC08-885F-405C-87FC-D0612703B995}" type="slidenum">
              <a:rPr lang="en-US" altLang="en-US">
                <a:cs typeface="Arial" pitchFamily="34" charset="0"/>
              </a:rPr>
              <a:pPr algn="r" eaLnBrk="1" hangingPunct="1">
                <a:spcBef>
                  <a:spcPct val="0"/>
                </a:spcBef>
              </a:pPr>
              <a:t>10</a:t>
            </a:fld>
            <a:endParaRPr lang="en-US" altLang="en-US">
              <a:cs typeface="Arial" pitchFamily="34" charset="0"/>
            </a:endParaRPr>
          </a:p>
        </p:txBody>
      </p:sp>
      <p:sp>
        <p:nvSpPr>
          <p:cNvPr id="89092" name="Rectangle 2"/>
          <p:cNvSpPr>
            <a:spLocks noGrp="1" noRot="1" noChangeAspect="1" noChangeArrowheads="1" noTextEdit="1"/>
          </p:cNvSpPr>
          <p:nvPr>
            <p:ph type="sldImg"/>
          </p:nvPr>
        </p:nvSpPr>
        <p:spPr>
          <a:xfrm>
            <a:off x="422275" y="1241425"/>
            <a:ext cx="5953125" cy="3349625"/>
          </a:xfrm>
          <a:ln/>
        </p:spPr>
      </p:sp>
      <p:sp>
        <p:nvSpPr>
          <p:cNvPr id="63493" name="Rectangle 3"/>
          <p:cNvSpPr>
            <a:spLocks noGrp="1" noChangeArrowheads="1"/>
          </p:cNvSpPr>
          <p:nvPr>
            <p:ph type="body" idx="1"/>
          </p:nvPr>
        </p:nvSpPr>
        <p:spPr>
          <a:xfrm>
            <a:off x="677700" y="4714876"/>
            <a:ext cx="5442276" cy="4467225"/>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701" tIns="44850" rIns="89701" bIns="44850"/>
          <a:lstStyle/>
          <a:p>
            <a:pPr marL="171395" indent="-171395" eaLnBrk="1" hangingPunct="1">
              <a:lnSpc>
                <a:spcPct val="80000"/>
              </a:lnSpc>
              <a:buFont typeface="Arial" pitchFamily="34" charset="0"/>
              <a:buChar char="•"/>
              <a:defRPr/>
            </a:pPr>
            <a:r>
              <a:rPr lang="en-GB" sz="1000" b="1" dirty="0">
                <a:latin typeface="Arial" charset="0"/>
                <a:ea typeface="ＭＳ Ｐゴシック" pitchFamily="-1" charset="-128"/>
              </a:rPr>
              <a:t>Which foods do you think are included in this section of the </a:t>
            </a:r>
            <a:r>
              <a:rPr lang="en-GB" sz="1000" b="1" dirty="0" err="1">
                <a:latin typeface="Arial" charset="0"/>
                <a:ea typeface="ＭＳ Ｐゴシック" pitchFamily="-1" charset="-128"/>
              </a:rPr>
              <a:t>Eatwell</a:t>
            </a:r>
            <a:r>
              <a:rPr lang="en-GB" sz="1000" b="1" dirty="0">
                <a:latin typeface="Arial" charset="0"/>
                <a:ea typeface="ＭＳ Ｐゴシック" pitchFamily="-1" charset="-128"/>
              </a:rPr>
              <a:t> guide?</a:t>
            </a:r>
          </a:p>
          <a:p>
            <a:pPr eaLnBrk="1" hangingPunct="1">
              <a:lnSpc>
                <a:spcPct val="80000"/>
              </a:lnSpc>
              <a:defRPr/>
            </a:pPr>
            <a:endParaRPr lang="en-GB" sz="1000" b="1" dirty="0">
              <a:latin typeface="Arial" charset="0"/>
              <a:ea typeface="ＭＳ Ｐゴシック" pitchFamily="-1" charset="-128"/>
            </a:endParaRPr>
          </a:p>
          <a:p>
            <a:pPr eaLnBrk="1" hangingPunct="1">
              <a:lnSpc>
                <a:spcPct val="80000"/>
              </a:lnSpc>
              <a:defRPr/>
            </a:pPr>
            <a:r>
              <a:rPr lang="en-GB" sz="1000" b="1" dirty="0">
                <a:latin typeface="Arial" charset="0"/>
                <a:ea typeface="ＭＳ Ｐゴシック" pitchFamily="-1" charset="-128"/>
              </a:rPr>
              <a:t>How much should we aim to eat?</a:t>
            </a:r>
            <a:endParaRPr lang="en-GB" sz="1000" dirty="0">
              <a:latin typeface="Arial" charset="0"/>
              <a:ea typeface="ＭＳ Ｐゴシック" pitchFamily="-1" charset="-128"/>
            </a:endParaRPr>
          </a:p>
          <a:p>
            <a:pPr lvl="1" eaLnBrk="1" hangingPunct="1">
              <a:lnSpc>
                <a:spcPct val="80000"/>
              </a:lnSpc>
              <a:defRPr/>
            </a:pPr>
            <a:r>
              <a:rPr lang="en-GB" sz="1000" dirty="0">
                <a:latin typeface="Arial" charset="0"/>
                <a:ea typeface="ＭＳ Ｐゴシック" pitchFamily="-1" charset="-128"/>
              </a:rPr>
              <a:t>Most of us should eat less fats &amp; sugars - It’s the frequency and amounts of these foods which can lead to gaining too much weight</a:t>
            </a:r>
          </a:p>
          <a:p>
            <a:pPr lvl="1" eaLnBrk="1" hangingPunct="1">
              <a:lnSpc>
                <a:spcPct val="80000"/>
              </a:lnSpc>
              <a:defRPr/>
            </a:pPr>
            <a:r>
              <a:rPr lang="en-GB" sz="1000" dirty="0">
                <a:latin typeface="Arial" charset="0"/>
                <a:ea typeface="ＭＳ Ｐゴシック" pitchFamily="-1" charset="-128"/>
              </a:rPr>
              <a:t>Fats contain lots of calories</a:t>
            </a:r>
          </a:p>
          <a:p>
            <a:pPr lvl="1" eaLnBrk="1" hangingPunct="1">
              <a:lnSpc>
                <a:spcPct val="80000"/>
              </a:lnSpc>
              <a:defRPr/>
            </a:pPr>
            <a:r>
              <a:rPr lang="en-GB" sz="1000" dirty="0">
                <a:latin typeface="Arial" charset="0"/>
                <a:ea typeface="ＭＳ Ｐゴシック" pitchFamily="-1" charset="-128"/>
              </a:rPr>
              <a:t>Sugars contain just energy &amp; no nutrients</a:t>
            </a:r>
          </a:p>
          <a:p>
            <a:pPr eaLnBrk="1" hangingPunct="1">
              <a:lnSpc>
                <a:spcPct val="80000"/>
              </a:lnSpc>
              <a:defRPr/>
            </a:pPr>
            <a:r>
              <a:rPr lang="en-GB" sz="1000" b="1" dirty="0">
                <a:latin typeface="Arial" charset="0"/>
                <a:ea typeface="ＭＳ Ｐゴシック" pitchFamily="-1" charset="-128"/>
              </a:rPr>
              <a:t>Healthy eating Tips</a:t>
            </a:r>
          </a:p>
          <a:p>
            <a:pPr lvl="1" eaLnBrk="1" hangingPunct="1">
              <a:lnSpc>
                <a:spcPct val="80000"/>
              </a:lnSpc>
              <a:defRPr/>
            </a:pPr>
            <a:r>
              <a:rPr lang="en-GB" sz="1000" dirty="0">
                <a:latin typeface="Arial" charset="0"/>
                <a:ea typeface="ＭＳ Ｐゴシック" pitchFamily="-1" charset="-128"/>
              </a:rPr>
              <a:t>To enjoy food have a little, not to completely avoid</a:t>
            </a:r>
          </a:p>
          <a:p>
            <a:pPr lvl="1" eaLnBrk="1" hangingPunct="1">
              <a:lnSpc>
                <a:spcPct val="80000"/>
              </a:lnSpc>
              <a:defRPr/>
            </a:pPr>
            <a:r>
              <a:rPr lang="en-GB" sz="1000" dirty="0">
                <a:latin typeface="Arial" charset="0"/>
                <a:ea typeface="ＭＳ Ｐゴシック" pitchFamily="-1" charset="-128"/>
              </a:rPr>
              <a:t>Dilute drinks gradually; cakes swap to more starchy food e.g. currant bun; add a banana on toast or cereal instead of jam/honey</a:t>
            </a:r>
          </a:p>
          <a:p>
            <a:pPr eaLnBrk="1" hangingPunct="1">
              <a:lnSpc>
                <a:spcPct val="80000"/>
              </a:lnSpc>
              <a:defRPr/>
            </a:pPr>
            <a:r>
              <a:rPr lang="en-GB" sz="1000" b="1" dirty="0">
                <a:latin typeface="Arial" charset="0"/>
                <a:ea typeface="ＭＳ Ｐゴシック" pitchFamily="-1" charset="-128"/>
              </a:rPr>
              <a:t>What nutrients are high in this section of the </a:t>
            </a:r>
            <a:r>
              <a:rPr lang="en-GB" sz="1000" b="1" dirty="0" err="1">
                <a:latin typeface="Arial" charset="0"/>
                <a:ea typeface="ＭＳ Ｐゴシック" pitchFamily="-1" charset="-128"/>
              </a:rPr>
              <a:t>Eatwell</a:t>
            </a:r>
            <a:r>
              <a:rPr lang="en-GB" sz="1000" b="1" dirty="0">
                <a:latin typeface="Arial" charset="0"/>
                <a:ea typeface="ＭＳ Ｐゴシック" pitchFamily="-1" charset="-128"/>
              </a:rPr>
              <a:t> guide?</a:t>
            </a:r>
          </a:p>
          <a:p>
            <a:pPr eaLnBrk="1" hangingPunct="1">
              <a:lnSpc>
                <a:spcPct val="80000"/>
              </a:lnSpc>
              <a:defRPr/>
            </a:pPr>
            <a:endParaRPr lang="en-GB" sz="1000" b="1" dirty="0">
              <a:latin typeface="Arial" charset="0"/>
              <a:ea typeface="ＭＳ Ｐゴシック" pitchFamily="-1" charset="-128"/>
            </a:endParaRPr>
          </a:p>
          <a:p>
            <a:pPr eaLnBrk="1" hangingPunct="1">
              <a:lnSpc>
                <a:spcPct val="80000"/>
              </a:lnSpc>
              <a:defRPr/>
            </a:pPr>
            <a:endParaRPr lang="en-GB" sz="1000" b="1" dirty="0">
              <a:latin typeface="Arial" charset="0"/>
              <a:ea typeface="ＭＳ Ｐゴシック" pitchFamily="-1" charset="-128"/>
            </a:endParaRPr>
          </a:p>
          <a:p>
            <a:pPr eaLnBrk="1" hangingPunct="1">
              <a:lnSpc>
                <a:spcPct val="80000"/>
              </a:lnSpc>
              <a:defRPr/>
            </a:pPr>
            <a:r>
              <a:rPr lang="en-GB" sz="1000" b="1" dirty="0">
                <a:latin typeface="Arial" charset="0"/>
                <a:ea typeface="ＭＳ Ｐゴシック" pitchFamily="-1" charset="-128"/>
              </a:rPr>
              <a:t>Q: Margarine has this much fat.  How much fat has reduced margarine?  Put your hands up if you think……????</a:t>
            </a:r>
          </a:p>
          <a:p>
            <a:pPr eaLnBrk="1" hangingPunct="1">
              <a:lnSpc>
                <a:spcPct val="80000"/>
              </a:lnSpc>
              <a:defRPr/>
            </a:pPr>
            <a:r>
              <a:rPr lang="en-GB" sz="1000" dirty="0">
                <a:latin typeface="Arial" charset="0"/>
                <a:ea typeface="ＭＳ Ｐゴシック" pitchFamily="-1" charset="-128"/>
              </a:rPr>
              <a:t>Flora Original = 45g; Flora Light = 30g (Source - Tesco online 2012)</a:t>
            </a:r>
          </a:p>
          <a:p>
            <a:pPr eaLnBrk="1" hangingPunct="1">
              <a:lnSpc>
                <a:spcPct val="80000"/>
              </a:lnSpc>
              <a:defRPr/>
            </a:pPr>
            <a:r>
              <a:rPr lang="en-GB" sz="1000" dirty="0">
                <a:latin typeface="Arial" charset="0"/>
                <a:ea typeface="ＭＳ Ｐゴシック" pitchFamily="-1" charset="-128"/>
              </a:rPr>
              <a:t>FSA law =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MS PGothic" pitchFamily="34" charset="-128"/>
              </a:defRPr>
            </a:lvl1pPr>
            <a:lvl2pPr marL="742950" indent="-285750" eaLnBrk="0" hangingPunct="0">
              <a:defRPr sz="2400">
                <a:solidFill>
                  <a:schemeClr val="tx1"/>
                </a:solidFill>
                <a:latin typeface="Arial" charset="0"/>
                <a:ea typeface="MS PGothic" pitchFamily="34" charset="-128"/>
              </a:defRPr>
            </a:lvl2pPr>
            <a:lvl3pPr marL="1143000" indent="-228600" eaLnBrk="0" hangingPunct="0">
              <a:defRPr sz="2400">
                <a:solidFill>
                  <a:schemeClr val="tx1"/>
                </a:solidFill>
                <a:latin typeface="Arial" charset="0"/>
                <a:ea typeface="MS PGothic" pitchFamily="34" charset="-128"/>
              </a:defRPr>
            </a:lvl3pPr>
            <a:lvl4pPr marL="1600200" indent="-228600" eaLnBrk="0" hangingPunct="0">
              <a:defRPr sz="2400">
                <a:solidFill>
                  <a:schemeClr val="tx1"/>
                </a:solidFill>
                <a:latin typeface="Arial" charset="0"/>
                <a:ea typeface="MS PGothic" pitchFamily="34" charset="-128"/>
              </a:defRPr>
            </a:lvl4pPr>
            <a:lvl5pPr marL="2057400" indent="-228600" eaLnBrk="0" hangingPunct="0">
              <a:defRPr sz="2400">
                <a:solidFill>
                  <a:schemeClr val="tx1"/>
                </a:solidFill>
                <a:latin typeface="Arial" charset="0"/>
                <a:ea typeface="MS PGothic" pitchFamily="34" charset="-128"/>
              </a:defRPr>
            </a:lvl5pPr>
            <a:lvl6pPr marL="2514600" indent="-228600" eaLnBrk="0" fontAlgn="base" hangingPunct="0">
              <a:spcBef>
                <a:spcPct val="0"/>
              </a:spcBef>
              <a:spcAft>
                <a:spcPct val="0"/>
              </a:spcAft>
              <a:defRPr sz="2400">
                <a:solidFill>
                  <a:schemeClr val="tx1"/>
                </a:solidFill>
                <a:latin typeface="Arial" charset="0"/>
                <a:ea typeface="MS PGothic" pitchFamily="34" charset="-128"/>
              </a:defRPr>
            </a:lvl6pPr>
            <a:lvl7pPr marL="2971800" indent="-228600" eaLnBrk="0" fontAlgn="base" hangingPunct="0">
              <a:spcBef>
                <a:spcPct val="0"/>
              </a:spcBef>
              <a:spcAft>
                <a:spcPct val="0"/>
              </a:spcAft>
              <a:defRPr sz="2400">
                <a:solidFill>
                  <a:schemeClr val="tx1"/>
                </a:solidFill>
                <a:latin typeface="Arial" charset="0"/>
                <a:ea typeface="MS PGothic" pitchFamily="34" charset="-128"/>
              </a:defRPr>
            </a:lvl7pPr>
            <a:lvl8pPr marL="3429000" indent="-228600" eaLnBrk="0" fontAlgn="base" hangingPunct="0">
              <a:spcBef>
                <a:spcPct val="0"/>
              </a:spcBef>
              <a:spcAft>
                <a:spcPct val="0"/>
              </a:spcAft>
              <a:defRPr sz="2400">
                <a:solidFill>
                  <a:schemeClr val="tx1"/>
                </a:solidFill>
                <a:latin typeface="Arial" charset="0"/>
                <a:ea typeface="MS PGothic" pitchFamily="34" charset="-128"/>
              </a:defRPr>
            </a:lvl8pPr>
            <a:lvl9pPr marL="3886200" indent="-228600" eaLnBrk="0" fontAlgn="base" hangingPunct="0">
              <a:spcBef>
                <a:spcPct val="0"/>
              </a:spcBef>
              <a:spcAft>
                <a:spcPct val="0"/>
              </a:spcAft>
              <a:defRPr sz="2400">
                <a:solidFill>
                  <a:schemeClr val="tx1"/>
                </a:solidFill>
                <a:latin typeface="Arial" charset="0"/>
                <a:ea typeface="MS PGothic" pitchFamily="34" charset="-128"/>
              </a:defRPr>
            </a:lvl9pPr>
          </a:lstStyle>
          <a:p>
            <a:pPr eaLnBrk="1" hangingPunct="1">
              <a:defRPr/>
            </a:pPr>
            <a:fld id="{85DE78BA-46A4-443F-840D-BDF939E7D955}" type="slidenum">
              <a:rPr lang="en-GB" altLang="en-US" sz="1200" smtClean="0"/>
              <a:pPr eaLnBrk="1" hangingPunct="1">
                <a:defRPr/>
              </a:pPr>
              <a:t>11</a:t>
            </a:fld>
            <a:endParaRPr lang="en-GB" altLang="en-US" sz="1200"/>
          </a:p>
        </p:txBody>
      </p:sp>
      <p:sp>
        <p:nvSpPr>
          <p:cNvPr id="90115" name="Rectangle 7"/>
          <p:cNvSpPr txBox="1">
            <a:spLocks noGrp="1" noChangeArrowheads="1"/>
          </p:cNvSpPr>
          <p:nvPr/>
        </p:nvSpPr>
        <p:spPr bwMode="auto">
          <a:xfrm>
            <a:off x="3849842" y="9428164"/>
            <a:ext cx="2946242"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701" tIns="44850" rIns="89701" bIns="44850" anchor="b"/>
          <a:lstStyle>
            <a:lvl1pPr defTabSz="896938" eaLnBrk="0" hangingPunct="0">
              <a:spcBef>
                <a:spcPct val="30000"/>
              </a:spcBef>
              <a:defRPr sz="1200">
                <a:solidFill>
                  <a:schemeClr val="tx1"/>
                </a:solidFill>
                <a:latin typeface="Arial" pitchFamily="34" charset="0"/>
                <a:ea typeface="ＭＳ Ｐゴシック" pitchFamily="34" charset="-128"/>
              </a:defRPr>
            </a:lvl1pPr>
            <a:lvl2pPr marL="742950" indent="-285750" defTabSz="896938" eaLnBrk="0" hangingPunct="0">
              <a:spcBef>
                <a:spcPct val="30000"/>
              </a:spcBef>
              <a:defRPr sz="1200">
                <a:solidFill>
                  <a:schemeClr val="tx1"/>
                </a:solidFill>
                <a:latin typeface="Arial" pitchFamily="34" charset="0"/>
                <a:ea typeface="ＭＳ Ｐゴシック" pitchFamily="34" charset="-128"/>
              </a:defRPr>
            </a:lvl2pPr>
            <a:lvl3pPr marL="1143000" indent="-228600" defTabSz="896938" eaLnBrk="0" hangingPunct="0">
              <a:spcBef>
                <a:spcPct val="30000"/>
              </a:spcBef>
              <a:defRPr sz="1200">
                <a:solidFill>
                  <a:schemeClr val="tx1"/>
                </a:solidFill>
                <a:latin typeface="Arial" pitchFamily="34" charset="0"/>
                <a:ea typeface="ＭＳ Ｐゴシック" pitchFamily="34" charset="-128"/>
              </a:defRPr>
            </a:lvl3pPr>
            <a:lvl4pPr marL="1600200" indent="-228600" defTabSz="896938" eaLnBrk="0" hangingPunct="0">
              <a:spcBef>
                <a:spcPct val="30000"/>
              </a:spcBef>
              <a:defRPr sz="1200">
                <a:solidFill>
                  <a:schemeClr val="tx1"/>
                </a:solidFill>
                <a:latin typeface="Arial" pitchFamily="34" charset="0"/>
                <a:ea typeface="ＭＳ Ｐゴシック" pitchFamily="34" charset="-128"/>
              </a:defRPr>
            </a:lvl4pPr>
            <a:lvl5pPr marL="2057400" indent="-228600" defTabSz="896938" eaLnBrk="0" hangingPunct="0">
              <a:spcBef>
                <a:spcPct val="30000"/>
              </a:spcBef>
              <a:defRPr sz="1200">
                <a:solidFill>
                  <a:schemeClr val="tx1"/>
                </a:solidFill>
                <a:latin typeface="Arial" pitchFamily="34" charset="0"/>
                <a:ea typeface="ＭＳ Ｐゴシック" pitchFamily="34" charset="-128"/>
              </a:defRPr>
            </a:lvl5pPr>
            <a:lvl6pPr marL="2514600" indent="-228600" defTabSz="896938" eaLnBrk="0" fontAlgn="base" hangingPunct="0">
              <a:spcBef>
                <a:spcPct val="30000"/>
              </a:spcBef>
              <a:spcAft>
                <a:spcPct val="0"/>
              </a:spcAft>
              <a:defRPr sz="1200">
                <a:solidFill>
                  <a:schemeClr val="tx1"/>
                </a:solidFill>
                <a:latin typeface="Arial" pitchFamily="34" charset="0"/>
                <a:ea typeface="ＭＳ Ｐゴシック" pitchFamily="34" charset="-128"/>
              </a:defRPr>
            </a:lvl6pPr>
            <a:lvl7pPr marL="2971800" indent="-228600" defTabSz="896938" eaLnBrk="0" fontAlgn="base" hangingPunct="0">
              <a:spcBef>
                <a:spcPct val="30000"/>
              </a:spcBef>
              <a:spcAft>
                <a:spcPct val="0"/>
              </a:spcAft>
              <a:defRPr sz="1200">
                <a:solidFill>
                  <a:schemeClr val="tx1"/>
                </a:solidFill>
                <a:latin typeface="Arial" pitchFamily="34" charset="0"/>
                <a:ea typeface="ＭＳ Ｐゴシック" pitchFamily="34" charset="-128"/>
              </a:defRPr>
            </a:lvl7pPr>
            <a:lvl8pPr marL="3429000" indent="-228600" defTabSz="896938" eaLnBrk="0" fontAlgn="base" hangingPunct="0">
              <a:spcBef>
                <a:spcPct val="30000"/>
              </a:spcBef>
              <a:spcAft>
                <a:spcPct val="0"/>
              </a:spcAft>
              <a:defRPr sz="1200">
                <a:solidFill>
                  <a:schemeClr val="tx1"/>
                </a:solidFill>
                <a:latin typeface="Arial" pitchFamily="34" charset="0"/>
                <a:ea typeface="ＭＳ Ｐゴシック" pitchFamily="34" charset="-128"/>
              </a:defRPr>
            </a:lvl8pPr>
            <a:lvl9pPr marL="3886200" indent="-228600" defTabSz="896938" eaLnBrk="0" fontAlgn="base" hangingPunct="0">
              <a:spcBef>
                <a:spcPct val="30000"/>
              </a:spcBef>
              <a:spcAft>
                <a:spcPct val="0"/>
              </a:spcAft>
              <a:defRPr sz="1200">
                <a:solidFill>
                  <a:schemeClr val="tx1"/>
                </a:solidFill>
                <a:latin typeface="Arial" pitchFamily="34" charset="0"/>
                <a:ea typeface="ＭＳ Ｐゴシック" pitchFamily="34" charset="-128"/>
              </a:defRPr>
            </a:lvl9pPr>
          </a:lstStyle>
          <a:p>
            <a:pPr algn="r" eaLnBrk="1" hangingPunct="1">
              <a:spcBef>
                <a:spcPct val="0"/>
              </a:spcBef>
            </a:pPr>
            <a:fld id="{00272C96-9B8D-4879-BA60-3D5CE526C353}" type="slidenum">
              <a:rPr lang="en-US" altLang="en-US">
                <a:cs typeface="Arial" pitchFamily="34" charset="0"/>
              </a:rPr>
              <a:pPr algn="r" eaLnBrk="1" hangingPunct="1">
                <a:spcBef>
                  <a:spcPct val="0"/>
                </a:spcBef>
              </a:pPr>
              <a:t>11</a:t>
            </a:fld>
            <a:endParaRPr lang="en-US" altLang="en-US">
              <a:cs typeface="Arial" pitchFamily="34" charset="0"/>
            </a:endParaRPr>
          </a:p>
        </p:txBody>
      </p:sp>
      <p:sp>
        <p:nvSpPr>
          <p:cNvPr id="90116" name="Rectangle 2"/>
          <p:cNvSpPr>
            <a:spLocks noGrp="1" noRot="1" noChangeAspect="1" noChangeArrowheads="1" noTextEdit="1"/>
          </p:cNvSpPr>
          <p:nvPr>
            <p:ph type="sldImg"/>
          </p:nvPr>
        </p:nvSpPr>
        <p:spPr>
          <a:xfrm>
            <a:off x="422275" y="1241425"/>
            <a:ext cx="5953125" cy="3349625"/>
          </a:xfrm>
          <a:ln/>
        </p:spPr>
      </p:sp>
      <p:sp>
        <p:nvSpPr>
          <p:cNvPr id="63493" name="Rectangle 3"/>
          <p:cNvSpPr>
            <a:spLocks noGrp="1" noChangeArrowheads="1"/>
          </p:cNvSpPr>
          <p:nvPr>
            <p:ph type="body" idx="1"/>
          </p:nvPr>
        </p:nvSpPr>
        <p:spPr>
          <a:xfrm>
            <a:off x="677700" y="4714876"/>
            <a:ext cx="5442276" cy="4467225"/>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701" tIns="44850" rIns="89701" bIns="44850"/>
          <a:lstStyle/>
          <a:p>
            <a:pPr marL="171395" indent="-171395" eaLnBrk="1" hangingPunct="1">
              <a:lnSpc>
                <a:spcPct val="80000"/>
              </a:lnSpc>
              <a:buFont typeface="Arial" pitchFamily="34" charset="0"/>
              <a:buChar char="•"/>
              <a:defRPr/>
            </a:pPr>
            <a:r>
              <a:rPr lang="en-GB" sz="1000" b="1" dirty="0">
                <a:latin typeface="Arial" charset="0"/>
                <a:ea typeface="ＭＳ Ｐゴシック" pitchFamily="-1" charset="-128"/>
              </a:rPr>
              <a:t>Which foods do you think wouldn’t me included on the </a:t>
            </a:r>
            <a:r>
              <a:rPr lang="en-GB" sz="1000" b="1" dirty="0" err="1">
                <a:latin typeface="Arial" charset="0"/>
                <a:ea typeface="ＭＳ Ｐゴシック" pitchFamily="-1" charset="-128"/>
              </a:rPr>
              <a:t>eatwell</a:t>
            </a:r>
            <a:r>
              <a:rPr lang="en-GB" sz="1000" b="1" dirty="0">
                <a:latin typeface="Arial" charset="0"/>
                <a:ea typeface="ＭＳ Ｐゴシック" pitchFamily="-1" charset="-128"/>
              </a:rPr>
              <a:t> guide and aren’t needed in the diet?</a:t>
            </a:r>
          </a:p>
          <a:p>
            <a:pPr marL="171395" indent="-171395" eaLnBrk="1" hangingPunct="1">
              <a:lnSpc>
                <a:spcPct val="80000"/>
              </a:lnSpc>
              <a:buFont typeface="Arial" pitchFamily="34" charset="0"/>
              <a:buChar char="•"/>
              <a:defRPr/>
            </a:pPr>
            <a:r>
              <a:rPr lang="en-GB" sz="1000" b="1" dirty="0">
                <a:latin typeface="Arial" charset="0"/>
                <a:ea typeface="ＭＳ Ｐゴシック" pitchFamily="-1" charset="-128"/>
              </a:rPr>
              <a:t>Fats:</a:t>
            </a:r>
          </a:p>
          <a:p>
            <a:pPr lvl="1" eaLnBrk="1" hangingPunct="1">
              <a:lnSpc>
                <a:spcPct val="80000"/>
              </a:lnSpc>
              <a:defRPr/>
            </a:pPr>
            <a:r>
              <a:rPr lang="en-GB" sz="1000" dirty="0">
                <a:latin typeface="Arial" charset="0"/>
                <a:ea typeface="ＭＳ Ｐゴシック" pitchFamily="-1" charset="-128"/>
              </a:rPr>
              <a:t>Margarine; Butter; Spreading fats and Reduced Fat Spreads</a:t>
            </a:r>
          </a:p>
          <a:p>
            <a:pPr lvl="1" eaLnBrk="1" hangingPunct="1">
              <a:lnSpc>
                <a:spcPct val="80000"/>
              </a:lnSpc>
              <a:defRPr/>
            </a:pPr>
            <a:r>
              <a:rPr lang="en-GB" sz="1000" dirty="0">
                <a:latin typeface="Arial" charset="0"/>
                <a:ea typeface="ＭＳ Ｐゴシック" pitchFamily="-1" charset="-128"/>
              </a:rPr>
              <a:t>Cooking oils &amp; oil-based salad dressings</a:t>
            </a:r>
          </a:p>
          <a:p>
            <a:pPr lvl="1" eaLnBrk="1" hangingPunct="1">
              <a:lnSpc>
                <a:spcPct val="80000"/>
              </a:lnSpc>
              <a:defRPr/>
            </a:pPr>
            <a:r>
              <a:rPr lang="en-GB" sz="1000" dirty="0">
                <a:latin typeface="Arial" charset="0"/>
                <a:ea typeface="ＭＳ Ｐゴシック" pitchFamily="-1" charset="-128"/>
              </a:rPr>
              <a:t>Mayonnaise; Cream</a:t>
            </a:r>
          </a:p>
          <a:p>
            <a:pPr lvl="1" eaLnBrk="1" hangingPunct="1">
              <a:lnSpc>
                <a:spcPct val="80000"/>
              </a:lnSpc>
              <a:defRPr/>
            </a:pPr>
            <a:r>
              <a:rPr lang="en-GB" sz="1000" dirty="0">
                <a:latin typeface="Arial" charset="0"/>
                <a:ea typeface="ＭＳ Ｐゴシック" pitchFamily="-1" charset="-128"/>
              </a:rPr>
              <a:t>Chocolate; Crisps &amp; biscuits</a:t>
            </a:r>
          </a:p>
          <a:p>
            <a:pPr lvl="1" eaLnBrk="1" hangingPunct="1">
              <a:lnSpc>
                <a:spcPct val="80000"/>
              </a:lnSpc>
              <a:defRPr/>
            </a:pPr>
            <a:r>
              <a:rPr lang="en-GB" sz="1000" dirty="0">
                <a:latin typeface="Arial" charset="0"/>
                <a:ea typeface="ＭＳ Ｐゴシック" pitchFamily="-1" charset="-128"/>
              </a:rPr>
              <a:t>Pastries; Cake; Puddings &amp; Ice-cream</a:t>
            </a:r>
          </a:p>
          <a:p>
            <a:pPr lvl="1" eaLnBrk="1" hangingPunct="1">
              <a:lnSpc>
                <a:spcPct val="80000"/>
              </a:lnSpc>
              <a:defRPr/>
            </a:pPr>
            <a:r>
              <a:rPr lang="en-GB" sz="1000" dirty="0">
                <a:latin typeface="Arial" charset="0"/>
                <a:ea typeface="ＭＳ Ｐゴシック" pitchFamily="-1" charset="-128"/>
              </a:rPr>
              <a:t>Rich sauces &amp; gravies (using drained off fat)</a:t>
            </a:r>
            <a:endParaRPr lang="en-GB" sz="1000" b="1" dirty="0">
              <a:latin typeface="Arial" charset="0"/>
              <a:ea typeface="ＭＳ Ｐゴシック" pitchFamily="-1" charset="-128"/>
            </a:endParaRPr>
          </a:p>
          <a:p>
            <a:pPr eaLnBrk="1" hangingPunct="1">
              <a:lnSpc>
                <a:spcPct val="80000"/>
              </a:lnSpc>
              <a:defRPr/>
            </a:pPr>
            <a:r>
              <a:rPr lang="en-GB" sz="1000" b="1" dirty="0">
                <a:latin typeface="Arial" charset="0"/>
                <a:ea typeface="ＭＳ Ｐゴシック" pitchFamily="-1" charset="-128"/>
              </a:rPr>
              <a:t>Sugars:</a:t>
            </a:r>
            <a:endParaRPr lang="en-GB" sz="1000" dirty="0">
              <a:latin typeface="Arial" charset="0"/>
              <a:ea typeface="ＭＳ Ｐゴシック" pitchFamily="-1" charset="-128"/>
            </a:endParaRPr>
          </a:p>
          <a:p>
            <a:pPr lvl="1" eaLnBrk="1" hangingPunct="1">
              <a:lnSpc>
                <a:spcPct val="80000"/>
              </a:lnSpc>
              <a:defRPr/>
            </a:pPr>
            <a:r>
              <a:rPr lang="en-GB" sz="1000" dirty="0">
                <a:latin typeface="Arial" charset="0"/>
                <a:ea typeface="ＭＳ Ｐゴシック" pitchFamily="-1" charset="-128"/>
              </a:rPr>
              <a:t>Fizzy drinks (not diet drinks)</a:t>
            </a:r>
          </a:p>
          <a:p>
            <a:pPr lvl="1" eaLnBrk="1" hangingPunct="1">
              <a:lnSpc>
                <a:spcPct val="80000"/>
              </a:lnSpc>
              <a:defRPr/>
            </a:pPr>
            <a:r>
              <a:rPr lang="en-GB" sz="1000" dirty="0">
                <a:latin typeface="Arial" charset="0"/>
                <a:ea typeface="ＭＳ Ｐゴシック" pitchFamily="-1" charset="-128"/>
              </a:rPr>
              <a:t>Energy drinks</a:t>
            </a:r>
          </a:p>
          <a:p>
            <a:pPr lvl="1" eaLnBrk="1" hangingPunct="1">
              <a:lnSpc>
                <a:spcPct val="80000"/>
              </a:lnSpc>
              <a:defRPr/>
            </a:pPr>
            <a:r>
              <a:rPr lang="en-GB" sz="1000" dirty="0">
                <a:latin typeface="Arial" charset="0"/>
                <a:ea typeface="ＭＳ Ｐゴシック" pitchFamily="-1" charset="-128"/>
              </a:rPr>
              <a:t>Sweets</a:t>
            </a:r>
          </a:p>
          <a:p>
            <a:pPr lvl="1" eaLnBrk="1" hangingPunct="1">
              <a:lnSpc>
                <a:spcPct val="80000"/>
              </a:lnSpc>
              <a:defRPr/>
            </a:pPr>
            <a:r>
              <a:rPr lang="en-GB" sz="1000" dirty="0">
                <a:latin typeface="Arial" charset="0"/>
                <a:ea typeface="ＭＳ Ｐゴシック" pitchFamily="-1" charset="-128"/>
              </a:rPr>
              <a:t>Jam; Sugar; Honey &amp; Alternatives</a:t>
            </a:r>
          </a:p>
          <a:p>
            <a:pPr lvl="1" eaLnBrk="1" hangingPunct="1">
              <a:lnSpc>
                <a:spcPct val="80000"/>
              </a:lnSpc>
              <a:defRPr/>
            </a:pPr>
            <a:r>
              <a:rPr lang="en-GB" sz="1000" dirty="0">
                <a:latin typeface="Arial" charset="0"/>
                <a:ea typeface="ＭＳ Ｐゴシック" pitchFamily="-1" charset="-128"/>
              </a:rPr>
              <a:t>Cakes; Puddings; Biscuits; Pastries &amp; Ice-cream</a:t>
            </a:r>
            <a:endParaRPr lang="en-GB" sz="1000" b="1" dirty="0">
              <a:latin typeface="Arial" charset="0"/>
              <a:ea typeface="ＭＳ Ｐゴシック" pitchFamily="-1" charset="-128"/>
            </a:endParaRPr>
          </a:p>
          <a:p>
            <a:pPr eaLnBrk="1" hangingPunct="1">
              <a:lnSpc>
                <a:spcPct val="80000"/>
              </a:lnSpc>
              <a:defRPr/>
            </a:pPr>
            <a:r>
              <a:rPr lang="en-GB" sz="1000" b="1" dirty="0">
                <a:latin typeface="Arial" charset="0"/>
                <a:ea typeface="ＭＳ Ｐゴシック" pitchFamily="-1" charset="-128"/>
              </a:rPr>
              <a:t>How much should we aim to eat?</a:t>
            </a:r>
            <a:endParaRPr lang="en-GB" sz="1000" dirty="0">
              <a:latin typeface="Arial" charset="0"/>
              <a:ea typeface="ＭＳ Ｐゴシック" pitchFamily="-1" charset="-128"/>
            </a:endParaRPr>
          </a:p>
          <a:p>
            <a:pPr lvl="1" eaLnBrk="1" hangingPunct="1">
              <a:lnSpc>
                <a:spcPct val="80000"/>
              </a:lnSpc>
              <a:defRPr/>
            </a:pPr>
            <a:r>
              <a:rPr lang="en-GB" sz="1000" dirty="0">
                <a:latin typeface="Arial" charset="0"/>
                <a:ea typeface="ＭＳ Ｐゴシック" pitchFamily="-1" charset="-128"/>
              </a:rPr>
              <a:t>Most of us should eat less fats &amp; sugars - It’s the frequency and amounts of these foods which can lead to gaining too much weight</a:t>
            </a:r>
          </a:p>
          <a:p>
            <a:pPr lvl="1" eaLnBrk="1" hangingPunct="1">
              <a:lnSpc>
                <a:spcPct val="80000"/>
              </a:lnSpc>
              <a:defRPr/>
            </a:pPr>
            <a:r>
              <a:rPr lang="en-GB" sz="1000" dirty="0">
                <a:latin typeface="Arial" charset="0"/>
                <a:ea typeface="ＭＳ Ｐゴシック" pitchFamily="-1" charset="-128"/>
              </a:rPr>
              <a:t>Fats contain lots of calories</a:t>
            </a:r>
          </a:p>
          <a:p>
            <a:pPr lvl="1" eaLnBrk="1" hangingPunct="1">
              <a:lnSpc>
                <a:spcPct val="80000"/>
              </a:lnSpc>
              <a:defRPr/>
            </a:pPr>
            <a:r>
              <a:rPr lang="en-GB" sz="1000" dirty="0">
                <a:latin typeface="Arial" charset="0"/>
                <a:ea typeface="ＭＳ Ｐゴシック" pitchFamily="-1" charset="-128"/>
              </a:rPr>
              <a:t>Sugars contain just energy &amp; no nutrients</a:t>
            </a:r>
          </a:p>
          <a:p>
            <a:pPr eaLnBrk="1" hangingPunct="1">
              <a:lnSpc>
                <a:spcPct val="80000"/>
              </a:lnSpc>
              <a:defRPr/>
            </a:pPr>
            <a:r>
              <a:rPr lang="en-GB" sz="1000" b="1" dirty="0">
                <a:latin typeface="Arial" charset="0"/>
                <a:ea typeface="ＭＳ Ｐゴシック" pitchFamily="-1" charset="-128"/>
              </a:rPr>
              <a:t>Healthy eating Tips</a:t>
            </a:r>
          </a:p>
          <a:p>
            <a:pPr lvl="1" eaLnBrk="1" hangingPunct="1">
              <a:lnSpc>
                <a:spcPct val="80000"/>
              </a:lnSpc>
              <a:defRPr/>
            </a:pPr>
            <a:r>
              <a:rPr lang="en-GB" sz="1000" dirty="0">
                <a:latin typeface="Arial" charset="0"/>
                <a:ea typeface="ＭＳ Ｐゴシック" pitchFamily="-1" charset="-128"/>
              </a:rPr>
              <a:t>To enjoy food have a little, not to completely avoid</a:t>
            </a:r>
          </a:p>
          <a:p>
            <a:pPr lvl="1" eaLnBrk="1" hangingPunct="1">
              <a:lnSpc>
                <a:spcPct val="80000"/>
              </a:lnSpc>
              <a:defRPr/>
            </a:pPr>
            <a:r>
              <a:rPr lang="en-GB" sz="1000" dirty="0">
                <a:latin typeface="Arial" charset="0"/>
                <a:ea typeface="ＭＳ Ｐゴシック" pitchFamily="-1" charset="-128"/>
              </a:rPr>
              <a:t>Dilute drinks gradually; cakes swap to more starchy food e.g. currant bun; add a banana on toast or cereal instead of jam/honey</a:t>
            </a:r>
          </a:p>
          <a:p>
            <a:pPr eaLnBrk="1" hangingPunct="1">
              <a:lnSpc>
                <a:spcPct val="80000"/>
              </a:lnSpc>
              <a:defRPr/>
            </a:pPr>
            <a:r>
              <a:rPr lang="en-GB" sz="1000" b="1" dirty="0">
                <a:latin typeface="Arial" charset="0"/>
                <a:ea typeface="ＭＳ Ｐゴシック" pitchFamily="-1" charset="-128"/>
              </a:rPr>
              <a:t>What nutrients are high in these foods and drinks?</a:t>
            </a:r>
          </a:p>
          <a:p>
            <a:pPr eaLnBrk="1" hangingPunct="1">
              <a:lnSpc>
                <a:spcPct val="80000"/>
              </a:lnSpc>
              <a:defRPr/>
            </a:pPr>
            <a:endParaRPr lang="en-GB" sz="1000" b="1" dirty="0">
              <a:latin typeface="Arial" charset="0"/>
              <a:ea typeface="ＭＳ Ｐゴシック" pitchFamily="-1" charset="-128"/>
            </a:endParaRPr>
          </a:p>
          <a:p>
            <a:pPr eaLnBrk="1" hangingPunct="1">
              <a:lnSpc>
                <a:spcPct val="80000"/>
              </a:lnSpc>
              <a:defRPr/>
            </a:pPr>
            <a:r>
              <a:rPr lang="en-GB" sz="1000" b="1" dirty="0">
                <a:latin typeface="Arial" charset="0"/>
                <a:ea typeface="ＭＳ Ｐゴシック" pitchFamily="-1" charset="-128"/>
              </a:rPr>
              <a:t>Technical: some reduced fat products still are high in fat, e.g. crisps and mayonnaise.</a:t>
            </a:r>
          </a:p>
          <a:p>
            <a:pPr eaLnBrk="1" hangingPunct="1">
              <a:lnSpc>
                <a:spcPct val="80000"/>
              </a:lnSpc>
              <a:defRPr/>
            </a:pPr>
            <a:endParaRPr lang="en-GB" sz="1000" b="1" dirty="0">
              <a:latin typeface="Arial" charset="0"/>
              <a:ea typeface="ＭＳ Ｐゴシック" pitchFamily="-1"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a:t>
            </a:r>
            <a:r>
              <a:rPr lang="en-GB" baseline="0" dirty="0"/>
              <a:t> is how we encourage children in school, as well as displaying the </a:t>
            </a:r>
            <a:r>
              <a:rPr lang="en-GB" baseline="0" dirty="0" err="1"/>
              <a:t>Eatwell</a:t>
            </a:r>
            <a:r>
              <a:rPr lang="en-GB" baseline="0" dirty="0"/>
              <a:t> Guide.</a:t>
            </a:r>
            <a:endParaRPr lang="en-GB" dirty="0"/>
          </a:p>
        </p:txBody>
      </p:sp>
      <p:sp>
        <p:nvSpPr>
          <p:cNvPr id="4" name="Slide Number Placeholder 3"/>
          <p:cNvSpPr>
            <a:spLocks noGrp="1"/>
          </p:cNvSpPr>
          <p:nvPr>
            <p:ph type="sldNum" sz="quarter" idx="10"/>
          </p:nvPr>
        </p:nvSpPr>
        <p:spPr/>
        <p:txBody>
          <a:bodyPr/>
          <a:lstStyle/>
          <a:p>
            <a:fld id="{755FAEDC-748D-4C61-A536-3723BE12249C}" type="slidenum">
              <a:rPr lang="en-GB" smtClean="0"/>
              <a:t>19</a:t>
            </a:fld>
            <a:endParaRPr lang="en-GB"/>
          </a:p>
        </p:txBody>
      </p:sp>
    </p:spTree>
    <p:extLst>
      <p:ext uri="{BB962C8B-B14F-4D97-AF65-F5344CB8AC3E}">
        <p14:creationId xmlns:p14="http://schemas.microsoft.com/office/powerpoint/2010/main" val="25428084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55FAEDC-748D-4C61-A536-3723BE12249C}" type="slidenum">
              <a:rPr lang="en-GB" smtClean="0"/>
              <a:t>23</a:t>
            </a:fld>
            <a:endParaRPr lang="en-GB"/>
          </a:p>
        </p:txBody>
      </p:sp>
    </p:spTree>
    <p:extLst>
      <p:ext uri="{BB962C8B-B14F-4D97-AF65-F5344CB8AC3E}">
        <p14:creationId xmlns:p14="http://schemas.microsoft.com/office/powerpoint/2010/main" val="30307966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7C85654-E0BA-4C88-B953-3C1E31C73ABC}" type="datetimeFigureOut">
              <a:rPr lang="en-GB" smtClean="0"/>
              <a:t>07/09/2018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4E0BAE-0EA8-443E-A570-975CFAA5380B}" type="slidenum">
              <a:rPr lang="en-GB" smtClean="0"/>
              <a:t>‹#›</a:t>
            </a:fld>
            <a:endParaRPr lang="en-GB"/>
          </a:p>
        </p:txBody>
      </p:sp>
    </p:spTree>
    <p:extLst>
      <p:ext uri="{BB962C8B-B14F-4D97-AF65-F5344CB8AC3E}">
        <p14:creationId xmlns:p14="http://schemas.microsoft.com/office/powerpoint/2010/main" val="32134576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7C85654-E0BA-4C88-B953-3C1E31C73ABC}" type="datetimeFigureOut">
              <a:rPr lang="en-GB" smtClean="0"/>
              <a:t>07/09/2018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4E0BAE-0EA8-443E-A570-975CFAA5380B}" type="slidenum">
              <a:rPr lang="en-GB" smtClean="0"/>
              <a:t>‹#›</a:t>
            </a:fld>
            <a:endParaRPr lang="en-GB"/>
          </a:p>
        </p:txBody>
      </p:sp>
    </p:spTree>
    <p:extLst>
      <p:ext uri="{BB962C8B-B14F-4D97-AF65-F5344CB8AC3E}">
        <p14:creationId xmlns:p14="http://schemas.microsoft.com/office/powerpoint/2010/main" val="23835936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7C85654-E0BA-4C88-B953-3C1E31C73ABC}" type="datetimeFigureOut">
              <a:rPr lang="en-GB" smtClean="0"/>
              <a:t>07/09/2018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4E0BAE-0EA8-443E-A570-975CFAA5380B}" type="slidenum">
              <a:rPr lang="en-GB" smtClean="0"/>
              <a:t>‹#›</a:t>
            </a:fld>
            <a:endParaRPr lang="en-GB"/>
          </a:p>
        </p:txBody>
      </p:sp>
    </p:spTree>
    <p:extLst>
      <p:ext uri="{BB962C8B-B14F-4D97-AF65-F5344CB8AC3E}">
        <p14:creationId xmlns:p14="http://schemas.microsoft.com/office/powerpoint/2010/main" val="5150333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7C85654-E0BA-4C88-B953-3C1E31C73ABC}" type="datetimeFigureOut">
              <a:rPr lang="en-GB" smtClean="0"/>
              <a:t>07/09/2018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4E0BAE-0EA8-443E-A570-975CFAA5380B}" type="slidenum">
              <a:rPr lang="en-GB" smtClean="0"/>
              <a:t>‹#›</a:t>
            </a:fld>
            <a:endParaRPr lang="en-GB"/>
          </a:p>
        </p:txBody>
      </p:sp>
    </p:spTree>
    <p:extLst>
      <p:ext uri="{BB962C8B-B14F-4D97-AF65-F5344CB8AC3E}">
        <p14:creationId xmlns:p14="http://schemas.microsoft.com/office/powerpoint/2010/main" val="9801319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7C85654-E0BA-4C88-B953-3C1E31C73ABC}" type="datetimeFigureOut">
              <a:rPr lang="en-GB" smtClean="0"/>
              <a:t>07/09/2018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04E0BAE-0EA8-443E-A570-975CFAA5380B}" type="slidenum">
              <a:rPr lang="en-GB" smtClean="0"/>
              <a:t>‹#›</a:t>
            </a:fld>
            <a:endParaRPr lang="en-GB"/>
          </a:p>
        </p:txBody>
      </p:sp>
    </p:spTree>
    <p:extLst>
      <p:ext uri="{BB962C8B-B14F-4D97-AF65-F5344CB8AC3E}">
        <p14:creationId xmlns:p14="http://schemas.microsoft.com/office/powerpoint/2010/main" val="10445533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7C85654-E0BA-4C88-B953-3C1E31C73ABC}" type="datetimeFigureOut">
              <a:rPr lang="en-GB" smtClean="0"/>
              <a:t>07/09/2018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04E0BAE-0EA8-443E-A570-975CFAA5380B}" type="slidenum">
              <a:rPr lang="en-GB" smtClean="0"/>
              <a:t>‹#›</a:t>
            </a:fld>
            <a:endParaRPr lang="en-GB"/>
          </a:p>
        </p:txBody>
      </p:sp>
    </p:spTree>
    <p:extLst>
      <p:ext uri="{BB962C8B-B14F-4D97-AF65-F5344CB8AC3E}">
        <p14:creationId xmlns:p14="http://schemas.microsoft.com/office/powerpoint/2010/main" val="12610606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C85654-E0BA-4C88-B953-3C1E31C73ABC}" type="datetimeFigureOut">
              <a:rPr lang="en-GB" smtClean="0"/>
              <a:t>07/09/2018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04E0BAE-0EA8-443E-A570-975CFAA5380B}" type="slidenum">
              <a:rPr lang="en-GB" smtClean="0"/>
              <a:t>‹#›</a:t>
            </a:fld>
            <a:endParaRPr lang="en-GB"/>
          </a:p>
        </p:txBody>
      </p:sp>
    </p:spTree>
    <p:extLst>
      <p:ext uri="{BB962C8B-B14F-4D97-AF65-F5344CB8AC3E}">
        <p14:creationId xmlns:p14="http://schemas.microsoft.com/office/powerpoint/2010/main" val="744514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7C85654-E0BA-4C88-B953-3C1E31C73ABC}" type="datetimeFigureOut">
              <a:rPr lang="en-GB" smtClean="0"/>
              <a:t>07/09/2018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4E0BAE-0EA8-443E-A570-975CFAA5380B}" type="slidenum">
              <a:rPr lang="en-GB" smtClean="0"/>
              <a:t>‹#›</a:t>
            </a:fld>
            <a:endParaRPr lang="en-GB"/>
          </a:p>
        </p:txBody>
      </p:sp>
    </p:spTree>
    <p:extLst>
      <p:ext uri="{BB962C8B-B14F-4D97-AF65-F5344CB8AC3E}">
        <p14:creationId xmlns:p14="http://schemas.microsoft.com/office/powerpoint/2010/main" val="31151653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7C85654-E0BA-4C88-B953-3C1E31C73ABC}" type="datetimeFigureOut">
              <a:rPr lang="en-GB" smtClean="0"/>
              <a:t>07/09/2018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4E0BAE-0EA8-443E-A570-975CFAA5380B}" type="slidenum">
              <a:rPr lang="en-GB" smtClean="0"/>
              <a:t>‹#›</a:t>
            </a:fld>
            <a:endParaRPr lang="en-GB"/>
          </a:p>
        </p:txBody>
      </p:sp>
    </p:spTree>
    <p:extLst>
      <p:ext uri="{BB962C8B-B14F-4D97-AF65-F5344CB8AC3E}">
        <p14:creationId xmlns:p14="http://schemas.microsoft.com/office/powerpoint/2010/main" val="3183176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7C85654-E0BA-4C88-B953-3C1E31C73ABC}" type="datetimeFigureOut">
              <a:rPr lang="en-GB" smtClean="0"/>
              <a:t>07/09/2018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4E0BAE-0EA8-443E-A570-975CFAA5380B}" type="slidenum">
              <a:rPr lang="en-GB" smtClean="0"/>
              <a:t>‹#›</a:t>
            </a:fld>
            <a:endParaRPr lang="en-GB"/>
          </a:p>
        </p:txBody>
      </p:sp>
    </p:spTree>
    <p:extLst>
      <p:ext uri="{BB962C8B-B14F-4D97-AF65-F5344CB8AC3E}">
        <p14:creationId xmlns:p14="http://schemas.microsoft.com/office/powerpoint/2010/main" val="2732222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7C85654-E0BA-4C88-B953-3C1E31C73ABC}" type="datetimeFigureOut">
              <a:rPr lang="en-GB" smtClean="0"/>
              <a:t>07/09/2018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4E0BAE-0EA8-443E-A570-975CFAA5380B}" type="slidenum">
              <a:rPr lang="en-GB" smtClean="0"/>
              <a:t>‹#›</a:t>
            </a:fld>
            <a:endParaRPr lang="en-GB"/>
          </a:p>
        </p:txBody>
      </p:sp>
    </p:spTree>
    <p:extLst>
      <p:ext uri="{BB962C8B-B14F-4D97-AF65-F5344CB8AC3E}">
        <p14:creationId xmlns:p14="http://schemas.microsoft.com/office/powerpoint/2010/main" val="5240895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C85654-E0BA-4C88-B953-3C1E31C73ABC}" type="datetimeFigureOut">
              <a:rPr lang="en-GB" smtClean="0"/>
              <a:t>07/09/2018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4E0BAE-0EA8-443E-A570-975CFAA5380B}" type="slidenum">
              <a:rPr lang="en-GB" smtClean="0"/>
              <a:t>‹#›</a:t>
            </a:fld>
            <a:endParaRPr lang="en-GB"/>
          </a:p>
        </p:txBody>
      </p:sp>
    </p:spTree>
    <p:extLst>
      <p:ext uri="{BB962C8B-B14F-4D97-AF65-F5344CB8AC3E}">
        <p14:creationId xmlns:p14="http://schemas.microsoft.com/office/powerpoint/2010/main" val="1044788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18" Type="http://schemas.openxmlformats.org/officeDocument/2006/relationships/image" Target="../media/image19.png"/><Relationship Id="rId3" Type="http://schemas.openxmlformats.org/officeDocument/2006/relationships/image" Target="../media/image4.png"/><Relationship Id="rId21" Type="http://schemas.openxmlformats.org/officeDocument/2006/relationships/image" Target="../media/image22.png"/><Relationship Id="rId7" Type="http://schemas.openxmlformats.org/officeDocument/2006/relationships/image" Target="../media/image8.png"/><Relationship Id="rId12" Type="http://schemas.openxmlformats.org/officeDocument/2006/relationships/image" Target="../media/image13.png"/><Relationship Id="rId17" Type="http://schemas.openxmlformats.org/officeDocument/2006/relationships/image" Target="../media/image18.png"/><Relationship Id="rId2" Type="http://schemas.openxmlformats.org/officeDocument/2006/relationships/notesSlide" Target="../notesSlides/notesSlide3.xml"/><Relationship Id="rId16" Type="http://schemas.openxmlformats.org/officeDocument/2006/relationships/image" Target="../media/image17.png"/><Relationship Id="rId20"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12.png"/><Relationship Id="rId24" Type="http://schemas.openxmlformats.org/officeDocument/2006/relationships/image" Target="../media/image25.png"/><Relationship Id="rId5" Type="http://schemas.openxmlformats.org/officeDocument/2006/relationships/image" Target="../media/image6.png"/><Relationship Id="rId15" Type="http://schemas.openxmlformats.org/officeDocument/2006/relationships/image" Target="../media/image16.png"/><Relationship Id="rId23" Type="http://schemas.openxmlformats.org/officeDocument/2006/relationships/image" Target="../media/image24.png"/><Relationship Id="rId10" Type="http://schemas.openxmlformats.org/officeDocument/2006/relationships/image" Target="../media/image11.png"/><Relationship Id="rId19" Type="http://schemas.openxmlformats.org/officeDocument/2006/relationships/image" Target="../media/image20.png"/><Relationship Id="rId4" Type="http://schemas.openxmlformats.org/officeDocument/2006/relationships/image" Target="../media/image5.png"/><Relationship Id="rId9" Type="http://schemas.openxmlformats.org/officeDocument/2006/relationships/image" Target="../media/image10.png"/><Relationship Id="rId14" Type="http://schemas.openxmlformats.org/officeDocument/2006/relationships/image" Target="../media/image15.png"/><Relationship Id="rId22" Type="http://schemas.openxmlformats.org/officeDocument/2006/relationships/image" Target="../media/image23.png"/></Relationships>
</file>

<file path=ppt/slides/_rels/slide7.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12" Type="http://schemas.openxmlformats.org/officeDocument/2006/relationships/image" Target="../media/image35.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40.png"/><Relationship Id="rId11" Type="http://schemas.openxmlformats.org/officeDocument/2006/relationships/image" Target="../media/image45.png"/><Relationship Id="rId5" Type="http://schemas.openxmlformats.org/officeDocument/2006/relationships/image" Target="../media/image39.png"/><Relationship Id="rId10" Type="http://schemas.openxmlformats.org/officeDocument/2006/relationships/image" Target="../media/image44.png"/><Relationship Id="rId4" Type="http://schemas.openxmlformats.org/officeDocument/2006/relationships/image" Target="../media/image38.png"/><Relationship Id="rId9" Type="http://schemas.openxmlformats.org/officeDocument/2006/relationships/image" Target="../media/image43.png"/></Relationships>
</file>

<file path=ppt/slides/_rels/slide1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 Id="rId9" Type="http://schemas.openxmlformats.org/officeDocument/2006/relationships/image" Target="../media/image5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95719" y="424779"/>
            <a:ext cx="9144000" cy="1092936"/>
          </a:xfrm>
        </p:spPr>
        <p:txBody>
          <a:bodyPr/>
          <a:lstStyle/>
          <a:p>
            <a:r>
              <a:rPr lang="en-GB" b="1" dirty="0"/>
              <a:t>Welcome</a:t>
            </a:r>
          </a:p>
        </p:txBody>
      </p:sp>
      <p:sp>
        <p:nvSpPr>
          <p:cNvPr id="3" name="Subtitle 2"/>
          <p:cNvSpPr>
            <a:spLocks noGrp="1"/>
          </p:cNvSpPr>
          <p:nvPr>
            <p:ph type="subTitle" idx="1"/>
          </p:nvPr>
        </p:nvSpPr>
        <p:spPr>
          <a:xfrm>
            <a:off x="1495720" y="1358458"/>
            <a:ext cx="9144000" cy="1655762"/>
          </a:xfrm>
        </p:spPr>
        <p:txBody>
          <a:bodyPr/>
          <a:lstStyle/>
          <a:p>
            <a:r>
              <a:rPr lang="en-GB" b="1" dirty="0"/>
              <a:t>to our Food Champion Workshop</a:t>
            </a:r>
          </a:p>
          <a:p>
            <a:r>
              <a:rPr lang="en-GB" b="1" dirty="0"/>
              <a:t>focusing on Fussy Eaters</a:t>
            </a:r>
          </a:p>
        </p:txBody>
      </p:sp>
      <p:pic>
        <p:nvPicPr>
          <p:cNvPr id="4" name="Picture 2" descr="C:\Users\Kate.Lucas\AppData\Local\Microsoft\Windows\Temporary Internet Files\Content.IE5\CR567C2O\shutterstock_3053544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8517" y="2410512"/>
            <a:ext cx="6191250" cy="413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929286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is the Food Champion Programme?</a:t>
            </a:r>
            <a:r>
              <a:rPr lang="en-GB" dirty="0"/>
              <a:t>	</a:t>
            </a:r>
          </a:p>
        </p:txBody>
      </p:sp>
      <p:sp>
        <p:nvSpPr>
          <p:cNvPr id="3" name="Content Placeholder 2"/>
          <p:cNvSpPr>
            <a:spLocks noGrp="1"/>
          </p:cNvSpPr>
          <p:nvPr>
            <p:ph idx="1"/>
          </p:nvPr>
        </p:nvSpPr>
        <p:spPr/>
        <p:txBody>
          <a:bodyPr/>
          <a:lstStyle/>
          <a:p>
            <a:pPr marL="0" indent="0">
              <a:buNone/>
            </a:pPr>
            <a:endParaRPr lang="en-GB" dirty="0"/>
          </a:p>
          <a:p>
            <a:pPr marL="0" indent="0">
              <a:lnSpc>
                <a:spcPct val="150000"/>
              </a:lnSpc>
              <a:buNone/>
            </a:pPr>
            <a:r>
              <a:rPr lang="en-GB" dirty="0"/>
              <a:t>This scheme aims to improve the diet of our pupils, their knowledge of where food comes from, their cooking skills and their food choices.</a:t>
            </a:r>
          </a:p>
          <a:p>
            <a:pPr marL="0" indent="0">
              <a:buNone/>
            </a:pPr>
            <a:endParaRPr lang="en-GB" dirty="0"/>
          </a:p>
        </p:txBody>
      </p:sp>
    </p:spTree>
    <p:extLst>
      <p:ext uri="{BB962C8B-B14F-4D97-AF65-F5344CB8AC3E}">
        <p14:creationId xmlns:p14="http://schemas.microsoft.com/office/powerpoint/2010/main" val="39433759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Fussy Eaters</a:t>
            </a:r>
          </a:p>
        </p:txBody>
      </p:sp>
      <p:sp>
        <p:nvSpPr>
          <p:cNvPr id="3" name="Content Placeholder 2"/>
          <p:cNvSpPr>
            <a:spLocks noGrp="1"/>
          </p:cNvSpPr>
          <p:nvPr>
            <p:ph idx="1"/>
          </p:nvPr>
        </p:nvSpPr>
        <p:spPr/>
        <p:txBody>
          <a:bodyPr>
            <a:normAutofit lnSpcReduction="10000"/>
          </a:bodyPr>
          <a:lstStyle/>
          <a:p>
            <a:r>
              <a:rPr lang="en-GB" dirty="0"/>
              <a:t>Natural for us as parents and carers to worry about whether our children are eating enough and that they are eating the ‘right’ foods.</a:t>
            </a:r>
          </a:p>
          <a:p>
            <a:r>
              <a:rPr lang="en-GB" dirty="0"/>
              <a:t>The trick is to not to worry about what they are eating at each meal but want they are eating, and drinking, throughout the day.</a:t>
            </a:r>
          </a:p>
          <a:p>
            <a:r>
              <a:rPr lang="en-GB" dirty="0"/>
              <a:t>This workshop will look at the </a:t>
            </a:r>
            <a:r>
              <a:rPr lang="en-GB" dirty="0" err="1"/>
              <a:t>Eatwell</a:t>
            </a:r>
            <a:r>
              <a:rPr lang="en-GB" dirty="0"/>
              <a:t> Guide so we, and they know, our food groups; tips for introducing new foods; tips for relaxed mealtimes; what we have learnt in school encourages fussy eaters to try new things and incentives/rewards.</a:t>
            </a:r>
          </a:p>
          <a:p>
            <a:r>
              <a:rPr lang="en-GB" dirty="0"/>
              <a:t>These are generic messages and ideas to support fussy eaters and are not specifically related to any medical condition or emotional eating disorders.</a:t>
            </a:r>
          </a:p>
          <a:p>
            <a:pPr marL="0" indent="0">
              <a:buNone/>
            </a:pPr>
            <a:endParaRPr lang="en-GB" dirty="0"/>
          </a:p>
        </p:txBody>
      </p:sp>
    </p:spTree>
    <p:extLst>
      <p:ext uri="{BB962C8B-B14F-4D97-AF65-F5344CB8AC3E}">
        <p14:creationId xmlns:p14="http://schemas.microsoft.com/office/powerpoint/2010/main" val="1047632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533400" y="228928"/>
            <a:ext cx="11125200" cy="1141413"/>
          </a:xfrm>
        </p:spPr>
        <p:txBody>
          <a:bodyPr/>
          <a:lstStyle/>
          <a:p>
            <a:r>
              <a:rPr lang="en-GB" altLang="en-US" b="1" dirty="0">
                <a:solidFill>
                  <a:srgbClr val="56008C"/>
                </a:solidFill>
              </a:rPr>
              <a:t>What foods do you dislike?</a:t>
            </a:r>
          </a:p>
        </p:txBody>
      </p:sp>
      <p:pic>
        <p:nvPicPr>
          <p:cNvPr id="33795" name="Picture 4" descr="\\kchtvfiler01.kentcht.nhs.uk\user\Ellen.Rogers\OutlookTempFiles\disgusted face.jpg"/>
          <p:cNvPicPr>
            <a:picLocks noChangeAspect="1" noChangeArrowheads="1"/>
          </p:cNvPicPr>
          <p:nvPr/>
        </p:nvPicPr>
        <p:blipFill>
          <a:blip r:embed="rId3">
            <a:extLst>
              <a:ext uri="{28A0092B-C50C-407E-A947-70E740481C1C}">
                <a14:useLocalDpi xmlns:a14="http://schemas.microsoft.com/office/drawing/2010/main" val="0"/>
              </a:ext>
            </a:extLst>
          </a:blip>
          <a:srcRect l="11829" t="85" r="8817" b="22153"/>
          <a:stretch>
            <a:fillRect/>
          </a:stretch>
        </p:blipFill>
        <p:spPr bwMode="auto">
          <a:xfrm>
            <a:off x="2421469" y="1376312"/>
            <a:ext cx="8026985" cy="4732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290776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754144" y="333375"/>
            <a:ext cx="10755983"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GB" altLang="en-US" sz="2800" b="1" dirty="0">
                <a:latin typeface="Arial" panose="020B0604020202020204" pitchFamily="34" charset="0"/>
              </a:rPr>
              <a:t>The </a:t>
            </a:r>
            <a:r>
              <a:rPr lang="en-GB" altLang="en-US" sz="2800" b="1" dirty="0" err="1">
                <a:latin typeface="Arial" panose="020B0604020202020204" pitchFamily="34" charset="0"/>
              </a:rPr>
              <a:t>Eatwell</a:t>
            </a:r>
            <a:r>
              <a:rPr lang="en-GB" altLang="en-US" sz="2800" b="1" dirty="0">
                <a:latin typeface="Arial" panose="020B0604020202020204" pitchFamily="34" charset="0"/>
              </a:rPr>
              <a:t> Guide </a:t>
            </a:r>
            <a:r>
              <a:rPr lang="en-GB" altLang="en-US" sz="2800" dirty="0">
                <a:latin typeface="Arial" panose="020B0604020202020204" pitchFamily="34" charset="0"/>
              </a:rPr>
              <a:t>- We need to eat a balance and variety of foods from these groups:</a:t>
            </a:r>
            <a:endParaRPr lang="en-US" altLang="en-US" sz="2800" dirty="0">
              <a:latin typeface="Arial" panose="020B0604020202020204" pitchFamily="34" charset="0"/>
            </a:endParaRPr>
          </a:p>
        </p:txBody>
      </p:sp>
      <p:pic>
        <p:nvPicPr>
          <p:cNvPr id="9" name="Picture 4" descr="https://www.gov.uk/government/uploads/system/uploads/attachment_data/file/510365/UPDATED_Eatwell_guide_2016_FINAL_MAR23-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23857" y="1362897"/>
            <a:ext cx="7016555" cy="5309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721281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ChangeArrowheads="1"/>
          </p:cNvSpPr>
          <p:nvPr/>
        </p:nvSpPr>
        <p:spPr bwMode="auto">
          <a:xfrm>
            <a:off x="814917" y="371476"/>
            <a:ext cx="10363200" cy="874713"/>
          </a:xfrm>
          <a:prstGeom prst="rect">
            <a:avLst/>
          </a:prstGeom>
          <a:noFill/>
          <a:ln w="9525">
            <a:noFill/>
            <a:miter lim="800000"/>
            <a:headEnd/>
            <a:tailEnd/>
          </a:ln>
        </p:spPr>
        <p:txBody>
          <a:bodyPr/>
          <a:lstStyle/>
          <a:p>
            <a:pPr marL="342900" indent="-342900" algn="ctr" eaLnBrk="0" hangingPunct="0">
              <a:spcBef>
                <a:spcPct val="20000"/>
              </a:spcBef>
              <a:buClr>
                <a:schemeClr val="tx1"/>
              </a:buClr>
              <a:buSzPct val="70000"/>
              <a:buFont typeface="Century Gothic" pitchFamily="34" charset="0"/>
              <a:buNone/>
              <a:defRPr/>
            </a:pPr>
            <a:r>
              <a:rPr lang="en-GB" sz="4400" b="1" dirty="0">
                <a:solidFill>
                  <a:srgbClr val="0091C9"/>
                </a:solidFill>
                <a:latin typeface="Arial" charset="0"/>
                <a:ea typeface="ＭＳ Ｐゴシック" pitchFamily="-1" charset="-128"/>
              </a:rPr>
              <a:t>Fruit &amp; Vegetables</a:t>
            </a:r>
          </a:p>
          <a:p>
            <a:pPr marL="342900" indent="-342900" algn="ctr" eaLnBrk="0" hangingPunct="0">
              <a:spcBef>
                <a:spcPct val="20000"/>
              </a:spcBef>
              <a:buClr>
                <a:schemeClr val="tx1"/>
              </a:buClr>
              <a:buSzPct val="70000"/>
              <a:buFont typeface="Century Gothic" pitchFamily="34" charset="0"/>
              <a:buNone/>
              <a:defRPr/>
            </a:pPr>
            <a:endParaRPr lang="en-GB" sz="4400" dirty="0">
              <a:solidFill>
                <a:srgbClr val="0091C9"/>
              </a:solidFill>
              <a:effectLst>
                <a:outerShdw blurRad="38100" dist="38100" dir="2700000" algn="tl">
                  <a:srgbClr val="C0C0C0"/>
                </a:outerShdw>
              </a:effectLst>
              <a:latin typeface="Arial" charset="0"/>
              <a:ea typeface="ＭＳ Ｐゴシック" pitchFamily="-1" charset="-128"/>
            </a:endParaRPr>
          </a:p>
          <a:p>
            <a:pPr marL="342900" indent="-342900" eaLnBrk="0" hangingPunct="0">
              <a:spcBef>
                <a:spcPct val="20000"/>
              </a:spcBef>
              <a:buClr>
                <a:schemeClr val="tx1"/>
              </a:buClr>
              <a:buSzPct val="70000"/>
              <a:buFont typeface="Century Gothic" pitchFamily="34" charset="0"/>
              <a:buNone/>
              <a:defRPr/>
            </a:pPr>
            <a:endParaRPr lang="en-GB" sz="1700" dirty="0">
              <a:solidFill>
                <a:schemeClr val="tx2"/>
              </a:solidFill>
              <a:latin typeface="Arial" charset="0"/>
              <a:ea typeface="ＭＳ Ｐゴシック" pitchFamily="-1" charset="-128"/>
            </a:endParaRPr>
          </a:p>
          <a:p>
            <a:pPr marL="7593013" lvl="4" indent="-228600" eaLnBrk="0" hangingPunct="0">
              <a:spcBef>
                <a:spcPct val="20000"/>
              </a:spcBef>
              <a:defRPr/>
            </a:pPr>
            <a:endParaRPr lang="en-GB" sz="2000" dirty="0">
              <a:solidFill>
                <a:schemeClr val="tx2"/>
              </a:solidFill>
              <a:latin typeface="Arial" charset="0"/>
              <a:ea typeface="ＭＳ Ｐゴシック" pitchFamily="-1" charset="-128"/>
            </a:endParaRPr>
          </a:p>
          <a:p>
            <a:pPr marL="342900" indent="-342900" algn="ctr" eaLnBrk="0" hangingPunct="0">
              <a:spcBef>
                <a:spcPct val="50000"/>
              </a:spcBef>
              <a:buClr>
                <a:schemeClr val="tx1"/>
              </a:buClr>
              <a:buSzPct val="70000"/>
              <a:buFont typeface="Century Gothic" pitchFamily="34" charset="0"/>
              <a:buNone/>
              <a:defRPr/>
            </a:pPr>
            <a:endParaRPr lang="en-GB" sz="2600" dirty="0">
              <a:solidFill>
                <a:srgbClr val="009900"/>
              </a:solidFill>
              <a:latin typeface="Arial" charset="0"/>
              <a:ea typeface="ＭＳ Ｐゴシック" pitchFamily="-1" charset="-128"/>
            </a:endParaRPr>
          </a:p>
          <a:p>
            <a:pPr marL="342900" indent="-342900" eaLnBrk="0" hangingPunct="0">
              <a:spcBef>
                <a:spcPct val="20000"/>
              </a:spcBef>
              <a:buClr>
                <a:schemeClr val="tx1"/>
              </a:buClr>
              <a:buSzPct val="70000"/>
              <a:buFont typeface="Century Gothic" pitchFamily="34" charset="0"/>
              <a:buChar char="¢"/>
              <a:defRPr/>
            </a:pPr>
            <a:endParaRPr lang="en-GB" sz="3000" dirty="0">
              <a:solidFill>
                <a:schemeClr val="tx2"/>
              </a:solidFill>
              <a:latin typeface="Arial" charset="0"/>
              <a:ea typeface="ＭＳ Ｐゴシック" pitchFamily="-1" charset="-128"/>
            </a:endParaRPr>
          </a:p>
          <a:p>
            <a:pPr marL="342900" indent="-342900" eaLnBrk="0" hangingPunct="0">
              <a:spcBef>
                <a:spcPct val="20000"/>
              </a:spcBef>
              <a:buClr>
                <a:schemeClr val="tx1"/>
              </a:buClr>
              <a:buSzPct val="70000"/>
              <a:buFont typeface="Century Gothic" pitchFamily="34" charset="0"/>
              <a:buNone/>
              <a:defRPr/>
            </a:pPr>
            <a:endParaRPr lang="en-GB" sz="1900" dirty="0">
              <a:solidFill>
                <a:schemeClr val="tx2"/>
              </a:solidFill>
              <a:latin typeface="Arial" charset="0"/>
              <a:ea typeface="ＭＳ Ｐゴシック" pitchFamily="-1" charset="-128"/>
            </a:endParaRPr>
          </a:p>
          <a:p>
            <a:pPr marL="342900" indent="-342900" eaLnBrk="0" hangingPunct="0">
              <a:spcBef>
                <a:spcPct val="20000"/>
              </a:spcBef>
              <a:buClr>
                <a:schemeClr val="tx1"/>
              </a:buClr>
              <a:buSzPct val="70000"/>
              <a:buFont typeface="Century Gothic" pitchFamily="34" charset="0"/>
              <a:buNone/>
              <a:defRPr/>
            </a:pPr>
            <a:endParaRPr lang="en-GB" sz="3000" dirty="0">
              <a:solidFill>
                <a:schemeClr val="tx2"/>
              </a:solidFill>
              <a:latin typeface="Arial" charset="0"/>
              <a:ea typeface="ＭＳ Ｐゴシック" pitchFamily="-1" charset="-128"/>
            </a:endParaRPr>
          </a:p>
          <a:p>
            <a:pPr marL="342900" indent="-342900" eaLnBrk="0" hangingPunct="0">
              <a:spcBef>
                <a:spcPct val="20000"/>
              </a:spcBef>
              <a:buClr>
                <a:schemeClr val="tx1"/>
              </a:buClr>
              <a:buSzPct val="70000"/>
              <a:buFont typeface="Century Gothic" pitchFamily="34" charset="0"/>
              <a:buNone/>
              <a:defRPr/>
            </a:pPr>
            <a:endParaRPr lang="en-GB" sz="3000" dirty="0">
              <a:solidFill>
                <a:schemeClr val="tx2"/>
              </a:solidFill>
              <a:latin typeface="Arial" charset="0"/>
              <a:ea typeface="ＭＳ Ｐゴシック" pitchFamily="-1" charset="-128"/>
            </a:endParaRPr>
          </a:p>
        </p:txBody>
      </p:sp>
      <p:sp>
        <p:nvSpPr>
          <p:cNvPr id="15363" name="Text Box 4"/>
          <p:cNvSpPr txBox="1">
            <a:spLocks noChangeArrowheads="1"/>
          </p:cNvSpPr>
          <p:nvPr/>
        </p:nvSpPr>
        <p:spPr bwMode="auto">
          <a:xfrm>
            <a:off x="762000" y="1101725"/>
            <a:ext cx="10041467" cy="395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91C9"/>
              </a:buClr>
              <a:buChar char="•"/>
              <a:defRPr sz="3200">
                <a:solidFill>
                  <a:schemeClr val="tx1"/>
                </a:solidFill>
                <a:latin typeface="Arial" pitchFamily="34" charset="0"/>
                <a:ea typeface="ＭＳ Ｐゴシック" pitchFamily="34" charset="-128"/>
              </a:defRPr>
            </a:lvl1pPr>
            <a:lvl2pPr marL="742950" indent="-285750" eaLnBrk="0" hangingPunct="0">
              <a:spcBef>
                <a:spcPct val="20000"/>
              </a:spcBef>
              <a:buChar char="–"/>
              <a:defRPr sz="2800">
                <a:solidFill>
                  <a:schemeClr val="tx1"/>
                </a:solidFill>
                <a:latin typeface="Arial" pitchFamily="34" charset="0"/>
                <a:ea typeface="ＭＳ Ｐゴシック" pitchFamily="34" charset="-128"/>
              </a:defRPr>
            </a:lvl2pPr>
            <a:lvl3pPr marL="1143000" indent="-228600" eaLnBrk="0" hangingPunct="0">
              <a:spcBef>
                <a:spcPct val="20000"/>
              </a:spcBef>
              <a:buChar char="•"/>
              <a:defRPr sz="2400">
                <a:solidFill>
                  <a:schemeClr val="tx1"/>
                </a:solidFill>
                <a:latin typeface="Arial" pitchFamily="34" charset="0"/>
                <a:ea typeface="ＭＳ Ｐゴシック" pitchFamily="34" charset="-128"/>
              </a:defRPr>
            </a:lvl3pPr>
            <a:lvl4pPr marL="1600200" indent="-228600" eaLnBrk="0" hangingPunct="0">
              <a:spcBef>
                <a:spcPct val="20000"/>
              </a:spcBef>
              <a:buChar char="–"/>
              <a:defRPr sz="2000">
                <a:solidFill>
                  <a:schemeClr val="tx1"/>
                </a:solidFill>
                <a:latin typeface="Arial" pitchFamily="34" charset="0"/>
                <a:ea typeface="ＭＳ Ｐゴシック" pitchFamily="34" charset="-128"/>
              </a:defRPr>
            </a:lvl4pPr>
            <a:lvl5pPr eaLnBrk="0" hangingPunct="0">
              <a:spcBef>
                <a:spcPct val="20000"/>
              </a:spcBef>
              <a:buChar char="»"/>
              <a:defRPr sz="2000">
                <a:solidFill>
                  <a:schemeClr val="tx1"/>
                </a:solidFill>
                <a:latin typeface="Arial" pitchFamily="34" charset="0"/>
                <a:ea typeface="ＭＳ Ｐゴシック" pitchFamily="34" charset="-128"/>
              </a:defRPr>
            </a:lvl5pPr>
            <a:lvl6pPr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6pPr>
            <a:lvl7pPr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7pPr>
            <a:lvl8pPr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8pPr>
            <a:lvl9pPr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9pPr>
          </a:lstStyle>
          <a:p>
            <a:pPr lvl="4">
              <a:buFontTx/>
              <a:buNone/>
            </a:pPr>
            <a:endParaRPr lang="en-GB" altLang="en-US" sz="3200">
              <a:cs typeface="Arial" pitchFamily="34" charset="0"/>
            </a:endParaRPr>
          </a:p>
          <a:p>
            <a:pPr>
              <a:buClrTx/>
              <a:buFontTx/>
              <a:buNone/>
            </a:pPr>
            <a:r>
              <a:rPr lang="en-GB" altLang="en-US">
                <a:cs typeface="Arial" pitchFamily="34" charset="0"/>
              </a:rPr>
              <a:t>Eat plenty from this group</a:t>
            </a:r>
          </a:p>
          <a:p>
            <a:pPr>
              <a:buClrTx/>
              <a:buFontTx/>
              <a:buNone/>
            </a:pPr>
            <a:endParaRPr lang="en-GB" altLang="en-US">
              <a:cs typeface="Arial" pitchFamily="34" charset="0"/>
            </a:endParaRPr>
          </a:p>
          <a:p>
            <a:pPr>
              <a:buClrTx/>
              <a:buFontTx/>
              <a:buNone/>
            </a:pPr>
            <a:r>
              <a:rPr lang="en-GB" altLang="en-US">
                <a:cs typeface="Arial" pitchFamily="34" charset="0"/>
              </a:rPr>
              <a:t>How much is recommended a day for positive  health benefits? </a:t>
            </a:r>
            <a:endParaRPr lang="en-US" altLang="en-US">
              <a:cs typeface="Arial" pitchFamily="34" charset="0"/>
            </a:endParaRPr>
          </a:p>
          <a:p>
            <a:pPr>
              <a:buClrTx/>
              <a:buFontTx/>
              <a:buNone/>
            </a:pPr>
            <a:endParaRPr lang="en-GB" altLang="en-US">
              <a:cs typeface="Arial" pitchFamily="34" charset="0"/>
            </a:endParaRPr>
          </a:p>
          <a:p>
            <a:pPr>
              <a:buClrTx/>
              <a:buFontTx/>
              <a:buNone/>
            </a:pPr>
            <a:endParaRPr lang="en-GB" altLang="en-US" sz="2800">
              <a:solidFill>
                <a:schemeClr val="tx2"/>
              </a:solidFill>
              <a:cs typeface="Arial" pitchFamily="34" charset="0"/>
            </a:endParaRPr>
          </a:p>
        </p:txBody>
      </p:sp>
      <p:sp>
        <p:nvSpPr>
          <p:cNvPr id="15364" name="Rectangle 6"/>
          <p:cNvSpPr>
            <a:spLocks noChangeArrowheads="1"/>
          </p:cNvSpPr>
          <p:nvPr/>
        </p:nvSpPr>
        <p:spPr bwMode="auto">
          <a:xfrm>
            <a:off x="353485" y="333376"/>
            <a:ext cx="11425767"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4925">
                <a:solidFill>
                  <a:srgbClr val="000000"/>
                </a:solidFill>
                <a:miter lim="800000"/>
                <a:headEnd/>
                <a:tailEnd/>
              </a14:hiddenLine>
            </a:ext>
          </a:extLst>
        </p:spPr>
        <p:txBody>
          <a:bodyPr wrap="none" anchor="ctr"/>
          <a:lstStyle>
            <a:lvl1pPr eaLnBrk="0" hangingPunct="0">
              <a:spcBef>
                <a:spcPct val="20000"/>
              </a:spcBef>
              <a:buClr>
                <a:srgbClr val="0091C9"/>
              </a:buClr>
              <a:buChar char="•"/>
              <a:defRPr sz="3200">
                <a:solidFill>
                  <a:schemeClr val="tx1"/>
                </a:solidFill>
                <a:latin typeface="Arial" pitchFamily="34" charset="0"/>
                <a:ea typeface="ＭＳ Ｐゴシック" pitchFamily="34" charset="-128"/>
              </a:defRPr>
            </a:lvl1pPr>
            <a:lvl2pPr marL="742950" indent="-285750" eaLnBrk="0" hangingPunct="0">
              <a:spcBef>
                <a:spcPct val="20000"/>
              </a:spcBef>
              <a:buChar char="–"/>
              <a:defRPr sz="2800">
                <a:solidFill>
                  <a:schemeClr val="tx1"/>
                </a:solidFill>
                <a:latin typeface="Arial" pitchFamily="34" charset="0"/>
                <a:ea typeface="ＭＳ Ｐゴシック" pitchFamily="34" charset="-128"/>
              </a:defRPr>
            </a:lvl2pPr>
            <a:lvl3pPr marL="1143000" indent="-228600" eaLnBrk="0" hangingPunct="0">
              <a:spcBef>
                <a:spcPct val="20000"/>
              </a:spcBef>
              <a:buChar char="•"/>
              <a:defRPr sz="2400">
                <a:solidFill>
                  <a:schemeClr val="tx1"/>
                </a:solidFill>
                <a:latin typeface="Arial" pitchFamily="34" charset="0"/>
                <a:ea typeface="ＭＳ Ｐゴシック" pitchFamily="34" charset="-128"/>
              </a:defRPr>
            </a:lvl3pPr>
            <a:lvl4pPr marL="1600200" indent="-228600" eaLnBrk="0" hangingPunct="0">
              <a:spcBef>
                <a:spcPct val="20000"/>
              </a:spcBef>
              <a:buChar char="–"/>
              <a:defRPr sz="2000">
                <a:solidFill>
                  <a:schemeClr val="tx1"/>
                </a:solidFill>
                <a:latin typeface="Arial" pitchFamily="34" charset="0"/>
                <a:ea typeface="ＭＳ Ｐゴシック" pitchFamily="34" charset="-128"/>
              </a:defRPr>
            </a:lvl4pPr>
            <a:lvl5pPr marL="2057400" indent="-228600" eaLnBrk="0" hangingPunct="0">
              <a:spcBef>
                <a:spcPct val="20000"/>
              </a:spcBef>
              <a:buChar char="»"/>
              <a:defRPr sz="2000">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9pPr>
          </a:lstStyle>
          <a:p>
            <a:pPr>
              <a:buClrTx/>
            </a:pPr>
            <a:endParaRPr lang="en-GB" altLang="en-US">
              <a:cs typeface="Arial" pitchFamily="34" charset="0"/>
            </a:endParaRPr>
          </a:p>
        </p:txBody>
      </p:sp>
      <p:grpSp>
        <p:nvGrpSpPr>
          <p:cNvPr id="15365" name="Group 24"/>
          <p:cNvGrpSpPr>
            <a:grpSpLocks/>
          </p:cNvGrpSpPr>
          <p:nvPr/>
        </p:nvGrpSpPr>
        <p:grpSpPr bwMode="auto">
          <a:xfrm>
            <a:off x="4885267" y="3000376"/>
            <a:ext cx="7486651" cy="3084513"/>
            <a:chOff x="2328349" y="3516601"/>
            <a:chExt cx="6548672" cy="3341399"/>
          </a:xfrm>
        </p:grpSpPr>
        <p:pic>
          <p:nvPicPr>
            <p:cNvPr id="15367" name="Picture 25" descr="Eatwell guide 2016 VEG items-21.psd"/>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48221" y="3516601"/>
              <a:ext cx="1427116" cy="1284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26" descr="Eatwell guide 2016 VEG items-18.psd"/>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3644742">
              <a:off x="3666625" y="4709418"/>
              <a:ext cx="1219200" cy="1115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27" descr="Eatwell guide 2016 VEG items-12.psd"/>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161293" y="5367815"/>
              <a:ext cx="1163307" cy="767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28" descr="Eatwell guide 2016 VEG items-6.psd"/>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591890" y="3799128"/>
              <a:ext cx="1163307" cy="1378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1" name="Picture 29" descr="Eatwell guide 2016 VEG items-1.psd"/>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839948" y="4613881"/>
              <a:ext cx="1163307" cy="1169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30" descr="Eatwell guide 2016 VEG items-2.psd"/>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060773" y="5445291"/>
              <a:ext cx="926653" cy="1166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3" name="Picture 31" descr="Eatwell guide 2016 VEG items-3.psd"/>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rot="643438">
              <a:off x="7585425" y="3887755"/>
              <a:ext cx="1127772" cy="1866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4" name="Picture 32" descr="Eatwell guide 2016 VEG items-4.psd"/>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7421601" y="4447857"/>
              <a:ext cx="1163307" cy="988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5" name="Picture 33" descr="Eatwell guide 2016 VEG items-5.psd"/>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rot="533468">
              <a:off x="6092660" y="4295088"/>
              <a:ext cx="837158" cy="1141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6" name="Picture 34" descr="Eatwell guide 2016 VEG items-7.psd"/>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6773219" y="5625689"/>
              <a:ext cx="1279638" cy="799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7" name="Picture 35" descr="Eatwell guide 2016 VEG items-14.psd"/>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3626131" y="5866067"/>
              <a:ext cx="1633416" cy="8167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8" name="Picture 36" descr="Eatwell guide 2016 VEG items-11.psd"/>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5285518" y="4686149"/>
              <a:ext cx="1369099" cy="1156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9" name="Picture 37" descr="Eatwell guide 2016 VEG items-15.psd"/>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4809865" y="4237252"/>
              <a:ext cx="1696489" cy="1128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80" name="Picture 38" descr="Eatwell guide 2016 VEG items-13.psd"/>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4226754" y="4416059"/>
              <a:ext cx="1561317" cy="1139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81" name="Picture 39" descr="Eatwell guide 2016 VEG items-9.psd"/>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5678520" y="5576390"/>
              <a:ext cx="994952" cy="950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82" name="Picture 40" descr="Eatwell guide 2016 VEG items-8.psd"/>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6258420" y="5402091"/>
              <a:ext cx="857903" cy="733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83" name="Picture 41" descr="Eatwell guide 2016 VEG items-10.psd"/>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4552749" y="6135598"/>
              <a:ext cx="732769" cy="531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84" name="Picture 42" descr="Eatwell guide 2016 VEG items-16.psd"/>
            <p:cNvPicPr>
              <a:picLocks noChangeAspect="1"/>
            </p:cNvPicPr>
            <p:nvPr/>
          </p:nvPicPr>
          <p:blipFill>
            <a:blip r:embed="rId20">
              <a:extLst>
                <a:ext uri="{28A0092B-C50C-407E-A947-70E740481C1C}">
                  <a14:useLocalDpi xmlns:a14="http://schemas.microsoft.com/office/drawing/2010/main" val="0"/>
                </a:ext>
              </a:extLst>
            </a:blip>
            <a:srcRect/>
            <a:stretch>
              <a:fillRect/>
            </a:stretch>
          </p:blipFill>
          <p:spPr bwMode="auto">
            <a:xfrm>
              <a:off x="7657821" y="5494504"/>
              <a:ext cx="1219200" cy="865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85" name="Picture 43" descr="Eatwell guide 2016 VEG items-22.psd"/>
            <p:cNvPicPr>
              <a:picLocks noChangeAspect="1"/>
            </p:cNvPicPr>
            <p:nvPr/>
          </p:nvPicPr>
          <p:blipFill>
            <a:blip r:embed="rId21">
              <a:extLst>
                <a:ext uri="{28A0092B-C50C-407E-A947-70E740481C1C}">
                  <a14:useLocalDpi xmlns:a14="http://schemas.microsoft.com/office/drawing/2010/main" val="0"/>
                </a:ext>
              </a:extLst>
            </a:blip>
            <a:srcRect/>
            <a:stretch>
              <a:fillRect/>
            </a:stretch>
          </p:blipFill>
          <p:spPr bwMode="auto">
            <a:xfrm>
              <a:off x="7413039" y="5931408"/>
              <a:ext cx="1219200" cy="926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86" name="Picture 44" descr="Eatwell guide 2016 VEG items-17.psd"/>
            <p:cNvPicPr>
              <a:picLocks noChangeAspect="1"/>
            </p:cNvPicPr>
            <p:nvPr/>
          </p:nvPicPr>
          <p:blipFill>
            <a:blip r:embed="rId22">
              <a:extLst>
                <a:ext uri="{28A0092B-C50C-407E-A947-70E740481C1C}">
                  <a14:useLocalDpi xmlns:a14="http://schemas.microsoft.com/office/drawing/2010/main" val="0"/>
                </a:ext>
              </a:extLst>
            </a:blip>
            <a:srcRect/>
            <a:stretch>
              <a:fillRect/>
            </a:stretch>
          </p:blipFill>
          <p:spPr bwMode="auto">
            <a:xfrm>
              <a:off x="2328349" y="5318110"/>
              <a:ext cx="1791497" cy="1289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87" name="Picture 45" descr="Eatwell guide 2016 VEG items-19.psd"/>
            <p:cNvPicPr>
              <a:picLocks noChangeAspect="1"/>
            </p:cNvPicPr>
            <p:nvPr/>
          </p:nvPicPr>
          <p:blipFill>
            <a:blip r:embed="rId23">
              <a:extLst>
                <a:ext uri="{28A0092B-C50C-407E-A947-70E740481C1C}">
                  <a14:useLocalDpi xmlns:a14="http://schemas.microsoft.com/office/drawing/2010/main" val="0"/>
                </a:ext>
              </a:extLst>
            </a:blip>
            <a:srcRect/>
            <a:stretch>
              <a:fillRect/>
            </a:stretch>
          </p:blipFill>
          <p:spPr bwMode="auto">
            <a:xfrm>
              <a:off x="3553205" y="5166950"/>
              <a:ext cx="1076289" cy="990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88" name="Picture 46" descr="Eatwell guide 2016 VEG items-20.psd"/>
            <p:cNvPicPr>
              <a:picLocks noChangeAspect="1"/>
            </p:cNvPicPr>
            <p:nvPr/>
          </p:nvPicPr>
          <p:blipFill>
            <a:blip r:embed="rId24">
              <a:extLst>
                <a:ext uri="{28A0092B-C50C-407E-A947-70E740481C1C}">
                  <a14:useLocalDpi xmlns:a14="http://schemas.microsoft.com/office/drawing/2010/main" val="0"/>
                </a:ext>
              </a:extLst>
            </a:blip>
            <a:srcRect/>
            <a:stretch>
              <a:fillRect/>
            </a:stretch>
          </p:blipFill>
          <p:spPr bwMode="auto">
            <a:xfrm>
              <a:off x="3028640" y="5277583"/>
              <a:ext cx="999080" cy="1069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4397121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ChangeArrowheads="1"/>
          </p:cNvSpPr>
          <p:nvPr/>
        </p:nvSpPr>
        <p:spPr bwMode="auto">
          <a:xfrm>
            <a:off x="1200151" y="476250"/>
            <a:ext cx="1036320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lr>
                <a:srgbClr val="0091C9"/>
              </a:buClr>
              <a:buChar char="•"/>
              <a:defRPr sz="3200">
                <a:solidFill>
                  <a:schemeClr val="tx1"/>
                </a:solidFill>
                <a:latin typeface="Arial" charset="0"/>
                <a:ea typeface="MS PGothic" pitchFamily="34" charset="-128"/>
              </a:defRPr>
            </a:lvl1pPr>
            <a:lvl2pPr marL="742950" indent="-285750" eaLnBrk="0" hangingPunct="0">
              <a:spcBef>
                <a:spcPct val="20000"/>
              </a:spcBef>
              <a:buChar char="–"/>
              <a:defRPr sz="2800">
                <a:solidFill>
                  <a:schemeClr val="tx1"/>
                </a:solidFill>
                <a:latin typeface="Arial" charset="0"/>
                <a:ea typeface="MS PGothic" pitchFamily="34" charset="-128"/>
              </a:defRPr>
            </a:lvl2pPr>
            <a:lvl3pPr marL="1143000" indent="-228600" eaLnBrk="0" hangingPunct="0">
              <a:spcBef>
                <a:spcPct val="20000"/>
              </a:spcBef>
              <a:buChar char="•"/>
              <a:defRPr sz="2400">
                <a:solidFill>
                  <a:schemeClr val="tx1"/>
                </a:solidFill>
                <a:latin typeface="Arial" charset="0"/>
                <a:ea typeface="MS PGothic" pitchFamily="34" charset="-128"/>
              </a:defRPr>
            </a:lvl3pPr>
            <a:lvl4pPr marL="1600200" indent="-228600" eaLnBrk="0" hangingPunct="0">
              <a:spcBef>
                <a:spcPct val="20000"/>
              </a:spcBef>
              <a:buChar char="–"/>
              <a:defRPr sz="2000">
                <a:solidFill>
                  <a:schemeClr val="tx1"/>
                </a:solidFill>
                <a:latin typeface="Arial" charset="0"/>
                <a:ea typeface="MS PGothic" pitchFamily="34" charset="-128"/>
              </a:defRPr>
            </a:lvl4pPr>
            <a:lvl5pPr marL="2057400" indent="-228600" eaLnBrk="0" hangingPunct="0">
              <a:spcBef>
                <a:spcPct val="20000"/>
              </a:spcBef>
              <a:buChar char="»"/>
              <a:defRPr sz="2000">
                <a:solidFill>
                  <a:schemeClr val="tx1"/>
                </a:solidFill>
                <a:latin typeface="Arial" charset="0"/>
                <a:ea typeface="MS PGothic" pitchFamily="34" charset="-128"/>
              </a:defRPr>
            </a:lvl5pPr>
            <a:lvl6pPr marL="2514600" indent="-228600" eaLnBrk="0" fontAlgn="base" hangingPunct="0">
              <a:spcBef>
                <a:spcPct val="20000"/>
              </a:spcBef>
              <a:spcAft>
                <a:spcPct val="0"/>
              </a:spcAft>
              <a:buChar char="»"/>
              <a:defRPr sz="2000">
                <a:solidFill>
                  <a:schemeClr val="tx1"/>
                </a:solidFill>
                <a:latin typeface="Arial" charset="0"/>
                <a:ea typeface="MS PGothic" pitchFamily="34" charset="-128"/>
              </a:defRPr>
            </a:lvl6pPr>
            <a:lvl7pPr marL="2971800" indent="-228600" eaLnBrk="0" fontAlgn="base" hangingPunct="0">
              <a:spcBef>
                <a:spcPct val="20000"/>
              </a:spcBef>
              <a:spcAft>
                <a:spcPct val="0"/>
              </a:spcAft>
              <a:buChar char="»"/>
              <a:defRPr sz="2000">
                <a:solidFill>
                  <a:schemeClr val="tx1"/>
                </a:solidFill>
                <a:latin typeface="Arial" charset="0"/>
                <a:ea typeface="MS PGothic" pitchFamily="34" charset="-128"/>
              </a:defRPr>
            </a:lvl7pPr>
            <a:lvl8pPr marL="3429000" indent="-228600" eaLnBrk="0" fontAlgn="base" hangingPunct="0">
              <a:spcBef>
                <a:spcPct val="20000"/>
              </a:spcBef>
              <a:spcAft>
                <a:spcPct val="0"/>
              </a:spcAft>
              <a:buChar char="»"/>
              <a:defRPr sz="2000">
                <a:solidFill>
                  <a:schemeClr val="tx1"/>
                </a:solidFill>
                <a:latin typeface="Arial" charset="0"/>
                <a:ea typeface="MS PGothic" pitchFamily="34" charset="-128"/>
              </a:defRPr>
            </a:lvl8pPr>
            <a:lvl9pPr marL="3886200" indent="-228600" eaLnBrk="0" fontAlgn="base" hangingPunct="0">
              <a:spcBef>
                <a:spcPct val="20000"/>
              </a:spcBef>
              <a:spcAft>
                <a:spcPct val="0"/>
              </a:spcAft>
              <a:buChar char="»"/>
              <a:defRPr sz="2000">
                <a:solidFill>
                  <a:schemeClr val="tx1"/>
                </a:solidFill>
                <a:latin typeface="Arial" charset="0"/>
                <a:ea typeface="MS PGothic" pitchFamily="34" charset="-128"/>
              </a:defRPr>
            </a:lvl9pPr>
          </a:lstStyle>
          <a:p>
            <a:pPr marL="0" indent="0" algn="ctr" eaLnBrk="1" hangingPunct="1">
              <a:spcBef>
                <a:spcPct val="0"/>
              </a:spcBef>
              <a:buFontTx/>
              <a:buNone/>
              <a:defRPr/>
            </a:pPr>
            <a:r>
              <a:rPr lang="en-GB" altLang="en-US" sz="3600" b="1" dirty="0">
                <a:solidFill>
                  <a:srgbClr val="CC6600"/>
                </a:solidFill>
              </a:rPr>
              <a:t>Potatoes, bread, rice, pasta and other starchy carbohydrates</a:t>
            </a:r>
          </a:p>
          <a:p>
            <a:pPr algn="ctr">
              <a:lnSpc>
                <a:spcPct val="90000"/>
              </a:lnSpc>
              <a:buClr>
                <a:schemeClr val="tx1"/>
              </a:buClr>
              <a:buSzPct val="70000"/>
              <a:buFont typeface="Century Gothic" pitchFamily="34" charset="0"/>
              <a:buNone/>
              <a:defRPr/>
            </a:pPr>
            <a:endParaRPr lang="en-GB" altLang="en-US" sz="4400" dirty="0">
              <a:solidFill>
                <a:srgbClr val="0091C9"/>
              </a:solidFill>
              <a:cs typeface="Arial" charset="0"/>
            </a:endParaRPr>
          </a:p>
          <a:p>
            <a:pPr>
              <a:lnSpc>
                <a:spcPct val="90000"/>
              </a:lnSpc>
              <a:buClr>
                <a:schemeClr val="tx1"/>
              </a:buClr>
              <a:buSzPct val="70000"/>
              <a:buFont typeface="Century Gothic" pitchFamily="34" charset="0"/>
              <a:buNone/>
              <a:defRPr/>
            </a:pPr>
            <a:endParaRPr lang="en-GB" altLang="en-US" sz="1700" dirty="0">
              <a:solidFill>
                <a:schemeClr val="tx2"/>
              </a:solidFill>
              <a:cs typeface="Arial" charset="0"/>
            </a:endParaRPr>
          </a:p>
          <a:p>
            <a:pPr lvl="4">
              <a:lnSpc>
                <a:spcPct val="90000"/>
              </a:lnSpc>
              <a:buFontTx/>
              <a:buNone/>
              <a:defRPr/>
            </a:pPr>
            <a:endParaRPr lang="en-GB" altLang="en-US" dirty="0">
              <a:solidFill>
                <a:schemeClr val="tx2"/>
              </a:solidFill>
              <a:cs typeface="Arial" charset="0"/>
            </a:endParaRPr>
          </a:p>
          <a:p>
            <a:pPr algn="ctr">
              <a:lnSpc>
                <a:spcPct val="90000"/>
              </a:lnSpc>
              <a:spcBef>
                <a:spcPct val="50000"/>
              </a:spcBef>
              <a:buClr>
                <a:schemeClr val="tx1"/>
              </a:buClr>
              <a:buSzPct val="70000"/>
              <a:buFont typeface="Century Gothic" pitchFamily="34" charset="0"/>
              <a:buNone/>
              <a:defRPr/>
            </a:pPr>
            <a:endParaRPr lang="en-GB" altLang="en-US" sz="2600" dirty="0">
              <a:solidFill>
                <a:srgbClr val="009900"/>
              </a:solidFill>
              <a:cs typeface="Arial" charset="0"/>
            </a:endParaRPr>
          </a:p>
          <a:p>
            <a:pPr>
              <a:lnSpc>
                <a:spcPct val="90000"/>
              </a:lnSpc>
              <a:buClr>
                <a:schemeClr val="tx1"/>
              </a:buClr>
              <a:buSzPct val="70000"/>
              <a:buFont typeface="Century Gothic" pitchFamily="34" charset="0"/>
              <a:buChar char="¢"/>
              <a:defRPr/>
            </a:pPr>
            <a:endParaRPr lang="en-GB" altLang="en-US" sz="3000" dirty="0">
              <a:solidFill>
                <a:schemeClr val="tx2"/>
              </a:solidFill>
              <a:cs typeface="Arial" charset="0"/>
            </a:endParaRPr>
          </a:p>
          <a:p>
            <a:pPr>
              <a:lnSpc>
                <a:spcPct val="90000"/>
              </a:lnSpc>
              <a:buClr>
                <a:schemeClr val="tx1"/>
              </a:buClr>
              <a:buSzPct val="70000"/>
              <a:buFont typeface="Century Gothic" pitchFamily="34" charset="0"/>
              <a:buNone/>
              <a:defRPr/>
            </a:pPr>
            <a:endParaRPr lang="en-GB" altLang="en-US" sz="1900" dirty="0">
              <a:solidFill>
                <a:schemeClr val="tx2"/>
              </a:solidFill>
              <a:cs typeface="Arial" charset="0"/>
            </a:endParaRPr>
          </a:p>
          <a:p>
            <a:pPr>
              <a:lnSpc>
                <a:spcPct val="90000"/>
              </a:lnSpc>
              <a:buClr>
                <a:schemeClr val="tx1"/>
              </a:buClr>
              <a:buSzPct val="70000"/>
              <a:buFont typeface="Century Gothic" pitchFamily="34" charset="0"/>
              <a:buNone/>
              <a:defRPr/>
            </a:pPr>
            <a:endParaRPr lang="en-GB" altLang="en-US" sz="3000" dirty="0">
              <a:solidFill>
                <a:schemeClr val="tx2"/>
              </a:solidFill>
              <a:cs typeface="Arial" charset="0"/>
            </a:endParaRPr>
          </a:p>
          <a:p>
            <a:pPr>
              <a:lnSpc>
                <a:spcPct val="90000"/>
              </a:lnSpc>
              <a:buClr>
                <a:schemeClr val="tx1"/>
              </a:buClr>
              <a:buSzPct val="70000"/>
              <a:buFont typeface="Century Gothic" pitchFamily="34" charset="0"/>
              <a:buNone/>
              <a:defRPr/>
            </a:pPr>
            <a:endParaRPr lang="en-GB" altLang="en-US" sz="2100" i="1" dirty="0">
              <a:solidFill>
                <a:schemeClr val="tx2"/>
              </a:solidFill>
              <a:cs typeface="Arial" charset="0"/>
            </a:endParaRPr>
          </a:p>
        </p:txBody>
      </p:sp>
      <p:sp>
        <p:nvSpPr>
          <p:cNvPr id="16387" name="Text Box 3"/>
          <p:cNvSpPr txBox="1">
            <a:spLocks noChangeArrowheads="1"/>
          </p:cNvSpPr>
          <p:nvPr/>
        </p:nvSpPr>
        <p:spPr bwMode="auto">
          <a:xfrm>
            <a:off x="1102784" y="1900238"/>
            <a:ext cx="8557683"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91C9"/>
              </a:buClr>
              <a:buChar char="•"/>
              <a:defRPr sz="3200">
                <a:solidFill>
                  <a:schemeClr val="tx1"/>
                </a:solidFill>
                <a:latin typeface="Arial" pitchFamily="34" charset="0"/>
                <a:ea typeface="ＭＳ Ｐゴシック" pitchFamily="34" charset="-128"/>
              </a:defRPr>
            </a:lvl1pPr>
            <a:lvl2pPr marL="742950" indent="-285750" eaLnBrk="0" hangingPunct="0">
              <a:spcBef>
                <a:spcPct val="20000"/>
              </a:spcBef>
              <a:buChar char="–"/>
              <a:defRPr sz="2800">
                <a:solidFill>
                  <a:schemeClr val="tx1"/>
                </a:solidFill>
                <a:latin typeface="Arial" pitchFamily="34" charset="0"/>
                <a:ea typeface="ＭＳ Ｐゴシック" pitchFamily="34" charset="-128"/>
              </a:defRPr>
            </a:lvl2pPr>
            <a:lvl3pPr marL="1143000" indent="-228600" eaLnBrk="0" hangingPunct="0">
              <a:spcBef>
                <a:spcPct val="20000"/>
              </a:spcBef>
              <a:buChar char="•"/>
              <a:defRPr sz="2400">
                <a:solidFill>
                  <a:schemeClr val="tx1"/>
                </a:solidFill>
                <a:latin typeface="Arial" pitchFamily="34" charset="0"/>
                <a:ea typeface="ＭＳ Ｐゴシック" pitchFamily="34" charset="-128"/>
              </a:defRPr>
            </a:lvl3pPr>
            <a:lvl4pPr marL="1600200" indent="-228600" eaLnBrk="0" hangingPunct="0">
              <a:spcBef>
                <a:spcPct val="20000"/>
              </a:spcBef>
              <a:buChar char="–"/>
              <a:defRPr sz="2000">
                <a:solidFill>
                  <a:schemeClr val="tx1"/>
                </a:solidFill>
                <a:latin typeface="Arial" pitchFamily="34" charset="0"/>
                <a:ea typeface="ＭＳ Ｐゴシック" pitchFamily="34" charset="-128"/>
              </a:defRPr>
            </a:lvl4pPr>
            <a:lvl5pPr marL="2057400" indent="-228600" eaLnBrk="0" hangingPunct="0">
              <a:spcBef>
                <a:spcPct val="20000"/>
              </a:spcBef>
              <a:buChar char="»"/>
              <a:defRPr sz="2000">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9pPr>
          </a:lstStyle>
          <a:p>
            <a:pPr>
              <a:spcBef>
                <a:spcPct val="0"/>
              </a:spcBef>
              <a:buClrTx/>
              <a:buFontTx/>
              <a:buNone/>
            </a:pPr>
            <a:r>
              <a:rPr lang="en-GB" altLang="en-US" dirty="0">
                <a:cs typeface="Arial" pitchFamily="34" charset="0"/>
              </a:rPr>
              <a:t>Eat plenty from this group</a:t>
            </a:r>
          </a:p>
          <a:p>
            <a:pPr>
              <a:spcBef>
                <a:spcPct val="0"/>
              </a:spcBef>
              <a:buClrTx/>
              <a:buFontTx/>
              <a:buNone/>
            </a:pPr>
            <a:endParaRPr lang="en-GB" altLang="en-US" dirty="0">
              <a:solidFill>
                <a:schemeClr val="tx2"/>
              </a:solidFill>
              <a:cs typeface="Arial" pitchFamily="34" charset="0"/>
            </a:endParaRPr>
          </a:p>
          <a:p>
            <a:pPr eaLnBrk="1" hangingPunct="1">
              <a:buClr>
                <a:schemeClr val="tx1"/>
              </a:buClr>
              <a:buSzPct val="70000"/>
              <a:buFont typeface="Century Gothic" pitchFamily="34" charset="0"/>
              <a:buNone/>
            </a:pPr>
            <a:r>
              <a:rPr lang="en-GB" altLang="en-US" dirty="0">
                <a:solidFill>
                  <a:schemeClr val="tx2"/>
                </a:solidFill>
                <a:cs typeface="Arial" pitchFamily="34" charset="0"/>
              </a:rPr>
              <a:t>Base of every main meal </a:t>
            </a:r>
          </a:p>
          <a:p>
            <a:pPr eaLnBrk="1" hangingPunct="1">
              <a:buClr>
                <a:schemeClr val="tx1"/>
              </a:buClr>
              <a:buSzPct val="70000"/>
              <a:buFont typeface="Century Gothic" pitchFamily="34" charset="0"/>
              <a:buNone/>
            </a:pPr>
            <a:endParaRPr lang="en-GB" altLang="en-US" dirty="0">
              <a:solidFill>
                <a:schemeClr val="tx2"/>
              </a:solidFill>
              <a:cs typeface="Arial" pitchFamily="34" charset="0"/>
            </a:endParaRPr>
          </a:p>
          <a:p>
            <a:pPr eaLnBrk="1" hangingPunct="1">
              <a:buClr>
                <a:schemeClr val="tx1"/>
              </a:buClr>
              <a:buSzPct val="70000"/>
              <a:buFont typeface="Century Gothic" pitchFamily="34" charset="0"/>
              <a:buNone/>
            </a:pPr>
            <a:r>
              <a:rPr lang="en-GB" altLang="en-US" dirty="0">
                <a:solidFill>
                  <a:schemeClr val="tx2"/>
                </a:solidFill>
                <a:cs typeface="Arial" pitchFamily="34" charset="0"/>
              </a:rPr>
              <a:t>Choose a mixture of white </a:t>
            </a:r>
          </a:p>
          <a:p>
            <a:pPr eaLnBrk="1" hangingPunct="1">
              <a:buClr>
                <a:schemeClr val="tx1"/>
              </a:buClr>
              <a:buSzPct val="70000"/>
              <a:buFont typeface="Century Gothic" pitchFamily="34" charset="0"/>
              <a:buNone/>
            </a:pPr>
            <a:r>
              <a:rPr lang="en-GB" altLang="en-US" dirty="0">
                <a:solidFill>
                  <a:schemeClr val="tx2"/>
                </a:solidFill>
                <a:cs typeface="Arial" pitchFamily="34" charset="0"/>
              </a:rPr>
              <a:t>&amp; wholegrain for early </a:t>
            </a:r>
          </a:p>
          <a:p>
            <a:pPr eaLnBrk="1" hangingPunct="1">
              <a:buClr>
                <a:schemeClr val="tx1"/>
              </a:buClr>
              <a:buSzPct val="70000"/>
              <a:buFont typeface="Century Gothic" pitchFamily="34" charset="0"/>
              <a:buNone/>
            </a:pPr>
            <a:r>
              <a:rPr lang="en-GB" altLang="en-US" dirty="0">
                <a:solidFill>
                  <a:schemeClr val="tx2"/>
                </a:solidFill>
                <a:cs typeface="Arial" pitchFamily="34" charset="0"/>
              </a:rPr>
              <a:t>Years and wholegrains for 5y +</a:t>
            </a:r>
          </a:p>
        </p:txBody>
      </p:sp>
      <p:sp>
        <p:nvSpPr>
          <p:cNvPr id="16388" name="Rectangle 5"/>
          <p:cNvSpPr>
            <a:spLocks noChangeArrowheads="1"/>
          </p:cNvSpPr>
          <p:nvPr/>
        </p:nvSpPr>
        <p:spPr bwMode="auto">
          <a:xfrm>
            <a:off x="334434" y="333376"/>
            <a:ext cx="11425767"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4925">
                <a:solidFill>
                  <a:srgbClr val="000000"/>
                </a:solidFill>
                <a:miter lim="800000"/>
                <a:headEnd/>
                <a:tailEnd/>
              </a14:hiddenLine>
            </a:ext>
          </a:extLst>
        </p:spPr>
        <p:txBody>
          <a:bodyPr wrap="none" anchor="ctr"/>
          <a:lstStyle>
            <a:lvl1pPr eaLnBrk="0" hangingPunct="0">
              <a:spcBef>
                <a:spcPct val="20000"/>
              </a:spcBef>
              <a:buClr>
                <a:srgbClr val="0091C9"/>
              </a:buClr>
              <a:buChar char="•"/>
              <a:defRPr sz="3200">
                <a:solidFill>
                  <a:schemeClr val="tx1"/>
                </a:solidFill>
                <a:latin typeface="Arial" pitchFamily="34" charset="0"/>
                <a:ea typeface="ＭＳ Ｐゴシック" pitchFamily="34" charset="-128"/>
              </a:defRPr>
            </a:lvl1pPr>
            <a:lvl2pPr marL="742950" indent="-285750" eaLnBrk="0" hangingPunct="0">
              <a:spcBef>
                <a:spcPct val="20000"/>
              </a:spcBef>
              <a:buChar char="–"/>
              <a:defRPr sz="2800">
                <a:solidFill>
                  <a:schemeClr val="tx1"/>
                </a:solidFill>
                <a:latin typeface="Arial" pitchFamily="34" charset="0"/>
                <a:ea typeface="ＭＳ Ｐゴシック" pitchFamily="34" charset="-128"/>
              </a:defRPr>
            </a:lvl2pPr>
            <a:lvl3pPr marL="1143000" indent="-228600" eaLnBrk="0" hangingPunct="0">
              <a:spcBef>
                <a:spcPct val="20000"/>
              </a:spcBef>
              <a:buChar char="•"/>
              <a:defRPr sz="2400">
                <a:solidFill>
                  <a:schemeClr val="tx1"/>
                </a:solidFill>
                <a:latin typeface="Arial" pitchFamily="34" charset="0"/>
                <a:ea typeface="ＭＳ Ｐゴシック" pitchFamily="34" charset="-128"/>
              </a:defRPr>
            </a:lvl3pPr>
            <a:lvl4pPr marL="1600200" indent="-228600" eaLnBrk="0" hangingPunct="0">
              <a:spcBef>
                <a:spcPct val="20000"/>
              </a:spcBef>
              <a:buChar char="–"/>
              <a:defRPr sz="2000">
                <a:solidFill>
                  <a:schemeClr val="tx1"/>
                </a:solidFill>
                <a:latin typeface="Arial" pitchFamily="34" charset="0"/>
                <a:ea typeface="ＭＳ Ｐゴシック" pitchFamily="34" charset="-128"/>
              </a:defRPr>
            </a:lvl4pPr>
            <a:lvl5pPr marL="2057400" indent="-228600" eaLnBrk="0" hangingPunct="0">
              <a:spcBef>
                <a:spcPct val="20000"/>
              </a:spcBef>
              <a:buChar char="»"/>
              <a:defRPr sz="2000">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9pPr>
          </a:lstStyle>
          <a:p>
            <a:pPr>
              <a:buClrTx/>
            </a:pPr>
            <a:endParaRPr lang="en-GB" altLang="en-US">
              <a:cs typeface="Arial" pitchFamily="34" charset="0"/>
            </a:endParaRPr>
          </a:p>
        </p:txBody>
      </p:sp>
      <p:grpSp>
        <p:nvGrpSpPr>
          <p:cNvPr id="16389" name="Group 1"/>
          <p:cNvGrpSpPr>
            <a:grpSpLocks/>
          </p:cNvGrpSpPr>
          <p:nvPr/>
        </p:nvGrpSpPr>
        <p:grpSpPr bwMode="auto">
          <a:xfrm>
            <a:off x="5192729" y="3557731"/>
            <a:ext cx="7105651" cy="3319463"/>
            <a:chOff x="2915891" y="3118700"/>
            <a:chExt cx="5893597" cy="3590241"/>
          </a:xfrm>
        </p:grpSpPr>
        <p:pic>
          <p:nvPicPr>
            <p:cNvPr id="16391" name="Picture 47" descr="Eatwell guide 2016 CARBS items-2.psd"/>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37263" y="4055642"/>
              <a:ext cx="1219200" cy="1584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48" descr="Eatwell guide 2016 CARBS items-3.psd"/>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600746" y="4921873"/>
              <a:ext cx="1006414" cy="1390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3" name="Picture 49" descr="Eatwell guide 2016 CARBS items-1.psd"/>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31775" y="3237094"/>
              <a:ext cx="1482945" cy="161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4" name="Picture 50" descr="Eatwell guide 2016 CARBS items-6.psd"/>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210346" y="4303864"/>
              <a:ext cx="1850746" cy="1917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5" name="Picture 51" descr="Eatwell guide 2016 CARBS items-7.psd"/>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835135" y="4683080"/>
              <a:ext cx="807748" cy="1190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6" name="Picture 52" descr="Eatwell guide 2016 CARBS items-8.psd"/>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620796" y="5002492"/>
              <a:ext cx="888523" cy="1309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7" name="Picture 53" descr="Eatwell guide 2016 CARBS items-5.psd"/>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7872379" y="3118700"/>
              <a:ext cx="937109" cy="1514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8" name="Picture 54" descr="Eatwell guide 2016 CARBS items-4.psd"/>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3527886" y="5262765"/>
              <a:ext cx="1529542" cy="1124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9" name="Picture 55" descr="Eatwell guide 2016 CARBS items-10.psd"/>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2915891" y="5774012"/>
              <a:ext cx="1044698" cy="934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00" name="Picture 56" descr="Eatwell guide 2016 CARBS items-9.psd"/>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5453971" y="5640602"/>
              <a:ext cx="1682496" cy="908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1841786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ChangeArrowheads="1"/>
          </p:cNvSpPr>
          <p:nvPr/>
        </p:nvSpPr>
        <p:spPr bwMode="auto">
          <a:xfrm>
            <a:off x="814917" y="692150"/>
            <a:ext cx="10363200" cy="562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lr>
                <a:srgbClr val="0091C9"/>
              </a:buClr>
              <a:buChar char="•"/>
              <a:defRPr sz="3200">
                <a:solidFill>
                  <a:schemeClr val="tx1"/>
                </a:solidFill>
                <a:latin typeface="Arial" charset="0"/>
                <a:ea typeface="MS PGothic" pitchFamily="34" charset="-128"/>
              </a:defRPr>
            </a:lvl1pPr>
            <a:lvl2pPr marL="742950" indent="-285750" eaLnBrk="0" hangingPunct="0">
              <a:spcBef>
                <a:spcPct val="20000"/>
              </a:spcBef>
              <a:buChar char="–"/>
              <a:defRPr sz="2800">
                <a:solidFill>
                  <a:schemeClr val="tx1"/>
                </a:solidFill>
                <a:latin typeface="Arial" charset="0"/>
                <a:ea typeface="MS PGothic" pitchFamily="34" charset="-128"/>
              </a:defRPr>
            </a:lvl2pPr>
            <a:lvl3pPr marL="1143000" indent="-228600" eaLnBrk="0" hangingPunct="0">
              <a:spcBef>
                <a:spcPct val="20000"/>
              </a:spcBef>
              <a:buChar char="•"/>
              <a:defRPr sz="2400">
                <a:solidFill>
                  <a:schemeClr val="tx1"/>
                </a:solidFill>
                <a:latin typeface="Arial" charset="0"/>
                <a:ea typeface="MS PGothic" pitchFamily="34" charset="-128"/>
              </a:defRPr>
            </a:lvl3pPr>
            <a:lvl4pPr marL="1600200" indent="-228600" eaLnBrk="0" hangingPunct="0">
              <a:spcBef>
                <a:spcPct val="20000"/>
              </a:spcBef>
              <a:buChar char="–"/>
              <a:defRPr sz="2000">
                <a:solidFill>
                  <a:schemeClr val="tx1"/>
                </a:solidFill>
                <a:latin typeface="Arial" charset="0"/>
                <a:ea typeface="MS PGothic" pitchFamily="34" charset="-128"/>
              </a:defRPr>
            </a:lvl4pPr>
            <a:lvl5pPr marL="2057400" indent="-228600" eaLnBrk="0" hangingPunct="0">
              <a:spcBef>
                <a:spcPct val="20000"/>
              </a:spcBef>
              <a:buChar char="»"/>
              <a:defRPr sz="2000">
                <a:solidFill>
                  <a:schemeClr val="tx1"/>
                </a:solidFill>
                <a:latin typeface="Arial" charset="0"/>
                <a:ea typeface="MS PGothic" pitchFamily="34" charset="-128"/>
              </a:defRPr>
            </a:lvl5pPr>
            <a:lvl6pPr marL="2514600" indent="-228600" eaLnBrk="0" fontAlgn="base" hangingPunct="0">
              <a:spcBef>
                <a:spcPct val="20000"/>
              </a:spcBef>
              <a:spcAft>
                <a:spcPct val="0"/>
              </a:spcAft>
              <a:buChar char="»"/>
              <a:defRPr sz="2000">
                <a:solidFill>
                  <a:schemeClr val="tx1"/>
                </a:solidFill>
                <a:latin typeface="Arial" charset="0"/>
                <a:ea typeface="MS PGothic" pitchFamily="34" charset="-128"/>
              </a:defRPr>
            </a:lvl6pPr>
            <a:lvl7pPr marL="2971800" indent="-228600" eaLnBrk="0" fontAlgn="base" hangingPunct="0">
              <a:spcBef>
                <a:spcPct val="20000"/>
              </a:spcBef>
              <a:spcAft>
                <a:spcPct val="0"/>
              </a:spcAft>
              <a:buChar char="»"/>
              <a:defRPr sz="2000">
                <a:solidFill>
                  <a:schemeClr val="tx1"/>
                </a:solidFill>
                <a:latin typeface="Arial" charset="0"/>
                <a:ea typeface="MS PGothic" pitchFamily="34" charset="-128"/>
              </a:defRPr>
            </a:lvl7pPr>
            <a:lvl8pPr marL="3429000" indent="-228600" eaLnBrk="0" fontAlgn="base" hangingPunct="0">
              <a:spcBef>
                <a:spcPct val="20000"/>
              </a:spcBef>
              <a:spcAft>
                <a:spcPct val="0"/>
              </a:spcAft>
              <a:buChar char="»"/>
              <a:defRPr sz="2000">
                <a:solidFill>
                  <a:schemeClr val="tx1"/>
                </a:solidFill>
                <a:latin typeface="Arial" charset="0"/>
                <a:ea typeface="MS PGothic" pitchFamily="34" charset="-128"/>
              </a:defRPr>
            </a:lvl8pPr>
            <a:lvl9pPr marL="3886200" indent="-228600" eaLnBrk="0" fontAlgn="base" hangingPunct="0">
              <a:spcBef>
                <a:spcPct val="20000"/>
              </a:spcBef>
              <a:spcAft>
                <a:spcPct val="0"/>
              </a:spcAft>
              <a:buChar char="»"/>
              <a:defRPr sz="2000">
                <a:solidFill>
                  <a:schemeClr val="tx1"/>
                </a:solidFill>
                <a:latin typeface="Arial" charset="0"/>
                <a:ea typeface="MS PGothic" pitchFamily="34" charset="-128"/>
              </a:defRPr>
            </a:lvl9pPr>
          </a:lstStyle>
          <a:p>
            <a:pPr marL="0" indent="0" algn="ctr">
              <a:buFontTx/>
              <a:buNone/>
              <a:defRPr/>
            </a:pPr>
            <a:r>
              <a:rPr lang="en-GB" sz="4400" b="1" dirty="0">
                <a:solidFill>
                  <a:srgbClr val="0070C0"/>
                </a:solidFill>
              </a:rPr>
              <a:t>Dairy and alternatives</a:t>
            </a:r>
          </a:p>
          <a:p>
            <a:pPr algn="ctr">
              <a:buClr>
                <a:schemeClr val="tx1"/>
              </a:buClr>
              <a:buSzPct val="70000"/>
              <a:buFont typeface="Century Gothic" pitchFamily="34" charset="0"/>
              <a:buNone/>
              <a:defRPr/>
            </a:pPr>
            <a:endParaRPr lang="en-GB" altLang="en-US" sz="4300" dirty="0">
              <a:solidFill>
                <a:srgbClr val="0091C9"/>
              </a:solidFill>
              <a:cs typeface="Arial" charset="0"/>
            </a:endParaRPr>
          </a:p>
          <a:p>
            <a:pPr>
              <a:buClr>
                <a:schemeClr val="tx1"/>
              </a:buClr>
              <a:buSzPct val="70000"/>
              <a:buFont typeface="Century Gothic" pitchFamily="34" charset="0"/>
              <a:buNone/>
              <a:defRPr/>
            </a:pPr>
            <a:endParaRPr lang="en-GB" altLang="en-US" sz="1700" dirty="0">
              <a:solidFill>
                <a:schemeClr val="tx2"/>
              </a:solidFill>
              <a:cs typeface="Arial" charset="0"/>
            </a:endParaRPr>
          </a:p>
          <a:p>
            <a:pPr lvl="4">
              <a:buFontTx/>
              <a:buNone/>
              <a:defRPr/>
            </a:pPr>
            <a:endParaRPr lang="en-GB" altLang="en-US" dirty="0">
              <a:solidFill>
                <a:schemeClr val="tx2"/>
              </a:solidFill>
              <a:cs typeface="Arial" charset="0"/>
            </a:endParaRPr>
          </a:p>
          <a:p>
            <a:pPr algn="ctr">
              <a:spcBef>
                <a:spcPct val="50000"/>
              </a:spcBef>
              <a:buClr>
                <a:schemeClr val="tx1"/>
              </a:buClr>
              <a:buSzPct val="70000"/>
              <a:buFont typeface="Century Gothic" pitchFamily="34" charset="0"/>
              <a:buNone/>
              <a:defRPr/>
            </a:pPr>
            <a:endParaRPr lang="en-GB" altLang="en-US" sz="2600" dirty="0">
              <a:solidFill>
                <a:srgbClr val="009900"/>
              </a:solidFill>
              <a:cs typeface="Arial" charset="0"/>
            </a:endParaRPr>
          </a:p>
          <a:p>
            <a:pPr>
              <a:buClr>
                <a:schemeClr val="tx1"/>
              </a:buClr>
              <a:buSzPct val="70000"/>
              <a:buFont typeface="Century Gothic" pitchFamily="34" charset="0"/>
              <a:buChar char="¢"/>
              <a:defRPr/>
            </a:pPr>
            <a:endParaRPr lang="en-GB" altLang="en-US" sz="3000" dirty="0">
              <a:solidFill>
                <a:schemeClr val="tx2"/>
              </a:solidFill>
              <a:cs typeface="Arial" charset="0"/>
            </a:endParaRPr>
          </a:p>
          <a:p>
            <a:pPr>
              <a:buClr>
                <a:schemeClr val="tx1"/>
              </a:buClr>
              <a:buSzPct val="70000"/>
              <a:buFont typeface="Century Gothic" pitchFamily="34" charset="0"/>
              <a:buNone/>
              <a:defRPr/>
            </a:pPr>
            <a:endParaRPr lang="en-GB" altLang="en-US" sz="1900" dirty="0">
              <a:solidFill>
                <a:schemeClr val="tx2"/>
              </a:solidFill>
              <a:cs typeface="Arial" charset="0"/>
            </a:endParaRPr>
          </a:p>
          <a:p>
            <a:pPr>
              <a:buClr>
                <a:schemeClr val="tx1"/>
              </a:buClr>
              <a:buSzPct val="70000"/>
              <a:buFont typeface="Century Gothic" pitchFamily="34" charset="0"/>
              <a:buNone/>
              <a:defRPr/>
            </a:pPr>
            <a:endParaRPr lang="en-GB" altLang="en-US" sz="3000" dirty="0">
              <a:solidFill>
                <a:schemeClr val="tx2"/>
              </a:solidFill>
              <a:cs typeface="Arial" charset="0"/>
            </a:endParaRPr>
          </a:p>
          <a:p>
            <a:pPr>
              <a:buClr>
                <a:schemeClr val="tx1"/>
              </a:buClr>
              <a:buSzPct val="70000"/>
              <a:buFont typeface="Century Gothic" pitchFamily="34" charset="0"/>
              <a:buNone/>
              <a:defRPr/>
            </a:pPr>
            <a:endParaRPr lang="en-GB" altLang="en-US" sz="3000" dirty="0">
              <a:solidFill>
                <a:schemeClr val="tx2"/>
              </a:solidFill>
              <a:cs typeface="Arial" charset="0"/>
            </a:endParaRPr>
          </a:p>
        </p:txBody>
      </p:sp>
      <p:sp>
        <p:nvSpPr>
          <p:cNvPr id="17411" name="Text Box 3"/>
          <p:cNvSpPr txBox="1">
            <a:spLocks noChangeArrowheads="1"/>
          </p:cNvSpPr>
          <p:nvPr/>
        </p:nvSpPr>
        <p:spPr bwMode="auto">
          <a:xfrm>
            <a:off x="5135034" y="1844675"/>
            <a:ext cx="7056967" cy="416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91C9"/>
              </a:buClr>
              <a:buChar char="•"/>
              <a:defRPr sz="3200">
                <a:solidFill>
                  <a:schemeClr val="tx1"/>
                </a:solidFill>
                <a:latin typeface="Arial" pitchFamily="34" charset="0"/>
                <a:ea typeface="ＭＳ Ｐゴシック" pitchFamily="34" charset="-128"/>
              </a:defRPr>
            </a:lvl1pPr>
            <a:lvl2pPr marL="742950" indent="-285750" eaLnBrk="0" hangingPunct="0">
              <a:spcBef>
                <a:spcPct val="20000"/>
              </a:spcBef>
              <a:buChar char="–"/>
              <a:defRPr sz="2800">
                <a:solidFill>
                  <a:schemeClr val="tx1"/>
                </a:solidFill>
                <a:latin typeface="Arial" pitchFamily="34" charset="0"/>
                <a:ea typeface="ＭＳ Ｐゴシック" pitchFamily="34" charset="-128"/>
              </a:defRPr>
            </a:lvl2pPr>
            <a:lvl3pPr marL="1143000" indent="-228600" eaLnBrk="0" hangingPunct="0">
              <a:spcBef>
                <a:spcPct val="20000"/>
              </a:spcBef>
              <a:buChar char="•"/>
              <a:defRPr sz="2400">
                <a:solidFill>
                  <a:schemeClr val="tx1"/>
                </a:solidFill>
                <a:latin typeface="Arial" pitchFamily="34" charset="0"/>
                <a:ea typeface="ＭＳ Ｐゴシック" pitchFamily="34" charset="-128"/>
              </a:defRPr>
            </a:lvl3pPr>
            <a:lvl4pPr marL="1600200" indent="-228600" eaLnBrk="0" hangingPunct="0">
              <a:spcBef>
                <a:spcPct val="20000"/>
              </a:spcBef>
              <a:buChar char="–"/>
              <a:defRPr sz="2000">
                <a:solidFill>
                  <a:schemeClr val="tx1"/>
                </a:solidFill>
                <a:latin typeface="Arial" pitchFamily="34" charset="0"/>
                <a:ea typeface="ＭＳ Ｐゴシック" pitchFamily="34" charset="-128"/>
              </a:defRPr>
            </a:lvl4pPr>
            <a:lvl5pPr eaLnBrk="0" hangingPunct="0">
              <a:spcBef>
                <a:spcPct val="20000"/>
              </a:spcBef>
              <a:buChar char="»"/>
              <a:defRPr sz="2000">
                <a:solidFill>
                  <a:schemeClr val="tx1"/>
                </a:solidFill>
                <a:latin typeface="Arial" pitchFamily="34" charset="0"/>
                <a:ea typeface="ＭＳ Ｐゴシック" pitchFamily="34" charset="-128"/>
              </a:defRPr>
            </a:lvl5pPr>
            <a:lvl6pPr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6pPr>
            <a:lvl7pPr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7pPr>
            <a:lvl8pPr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8pPr>
            <a:lvl9pPr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9pPr>
          </a:lstStyle>
          <a:p>
            <a:pPr lvl="4">
              <a:buFontTx/>
              <a:buNone/>
            </a:pPr>
            <a:endParaRPr lang="en-GB" altLang="en-US" sz="1200">
              <a:cs typeface="Arial" pitchFamily="34" charset="0"/>
            </a:endParaRPr>
          </a:p>
          <a:p>
            <a:pPr eaLnBrk="1" hangingPunct="1">
              <a:buClr>
                <a:schemeClr val="tx1"/>
              </a:buClr>
              <a:buSzPct val="70000"/>
              <a:buFont typeface="Century Gothic" pitchFamily="34" charset="0"/>
              <a:buNone/>
            </a:pPr>
            <a:r>
              <a:rPr lang="en-GB" altLang="en-US">
                <a:solidFill>
                  <a:schemeClr val="tx2"/>
                </a:solidFill>
                <a:cs typeface="Arial" pitchFamily="34" charset="0"/>
              </a:rPr>
              <a:t>Eat moderate amounts</a:t>
            </a:r>
          </a:p>
          <a:p>
            <a:pPr eaLnBrk="1" hangingPunct="1">
              <a:buClr>
                <a:schemeClr val="tx1"/>
              </a:buClr>
              <a:buSzPct val="70000"/>
              <a:buFont typeface="Century Gothic" pitchFamily="34" charset="0"/>
              <a:buNone/>
            </a:pPr>
            <a:endParaRPr lang="en-GB" altLang="en-US">
              <a:solidFill>
                <a:schemeClr val="tx2"/>
              </a:solidFill>
              <a:cs typeface="Arial" pitchFamily="34" charset="0"/>
            </a:endParaRPr>
          </a:p>
          <a:p>
            <a:pPr eaLnBrk="1" hangingPunct="1">
              <a:buClr>
                <a:schemeClr val="tx1"/>
              </a:buClr>
              <a:buSzPct val="70000"/>
              <a:buFont typeface="Century Gothic" pitchFamily="34" charset="0"/>
              <a:buNone/>
            </a:pPr>
            <a:r>
              <a:rPr lang="en-GB" altLang="en-US">
                <a:solidFill>
                  <a:schemeClr val="tx2"/>
                </a:solidFill>
                <a:cs typeface="Arial" pitchFamily="34" charset="0"/>
              </a:rPr>
              <a:t>Provide essential minerals for bone and teeth</a:t>
            </a:r>
          </a:p>
          <a:p>
            <a:pPr eaLnBrk="1" hangingPunct="1">
              <a:buClr>
                <a:schemeClr val="tx1"/>
              </a:buClr>
              <a:buSzPct val="70000"/>
              <a:buFont typeface="Century Gothic" pitchFamily="34" charset="0"/>
              <a:buNone/>
            </a:pPr>
            <a:endParaRPr lang="en-GB" altLang="en-US" sz="2800">
              <a:solidFill>
                <a:schemeClr val="tx2"/>
              </a:solidFill>
              <a:cs typeface="Arial" pitchFamily="34" charset="0"/>
            </a:endParaRPr>
          </a:p>
          <a:p>
            <a:pPr eaLnBrk="1" hangingPunct="1">
              <a:buClr>
                <a:schemeClr val="tx1"/>
              </a:buClr>
              <a:buSzPct val="70000"/>
              <a:buFont typeface="Century Gothic" pitchFamily="34" charset="0"/>
              <a:buNone/>
            </a:pPr>
            <a:endParaRPr lang="en-GB" altLang="en-US" sz="3000">
              <a:solidFill>
                <a:schemeClr val="tx2"/>
              </a:solidFill>
              <a:cs typeface="Arial" pitchFamily="34" charset="0"/>
            </a:endParaRPr>
          </a:p>
          <a:p>
            <a:pPr eaLnBrk="1" hangingPunct="1">
              <a:buClr>
                <a:schemeClr val="tx1"/>
              </a:buClr>
              <a:buSzPct val="70000"/>
              <a:buFont typeface="Century Gothic" pitchFamily="34" charset="0"/>
              <a:buNone/>
            </a:pPr>
            <a:endParaRPr lang="en-GB" altLang="en-US" sz="3000">
              <a:solidFill>
                <a:schemeClr val="tx2"/>
              </a:solidFill>
              <a:cs typeface="Arial" pitchFamily="34" charset="0"/>
            </a:endParaRPr>
          </a:p>
        </p:txBody>
      </p:sp>
      <p:sp>
        <p:nvSpPr>
          <p:cNvPr id="17412" name="Rectangle 6"/>
          <p:cNvSpPr>
            <a:spLocks noChangeArrowheads="1"/>
          </p:cNvSpPr>
          <p:nvPr/>
        </p:nvSpPr>
        <p:spPr bwMode="auto">
          <a:xfrm>
            <a:off x="351367" y="492126"/>
            <a:ext cx="11425767"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4925">
                <a:solidFill>
                  <a:srgbClr val="000000"/>
                </a:solidFill>
                <a:miter lim="800000"/>
                <a:headEnd/>
                <a:tailEnd/>
              </a14:hiddenLine>
            </a:ext>
          </a:extLst>
        </p:spPr>
        <p:txBody>
          <a:bodyPr wrap="none" anchor="ctr"/>
          <a:lstStyle>
            <a:lvl1pPr eaLnBrk="0" hangingPunct="0">
              <a:spcBef>
                <a:spcPct val="20000"/>
              </a:spcBef>
              <a:buClr>
                <a:srgbClr val="0091C9"/>
              </a:buClr>
              <a:buChar char="•"/>
              <a:defRPr sz="3200">
                <a:solidFill>
                  <a:schemeClr val="tx1"/>
                </a:solidFill>
                <a:latin typeface="Arial" pitchFamily="34" charset="0"/>
                <a:ea typeface="ＭＳ Ｐゴシック" pitchFamily="34" charset="-128"/>
              </a:defRPr>
            </a:lvl1pPr>
            <a:lvl2pPr marL="742950" indent="-285750" eaLnBrk="0" hangingPunct="0">
              <a:spcBef>
                <a:spcPct val="20000"/>
              </a:spcBef>
              <a:buChar char="–"/>
              <a:defRPr sz="2800">
                <a:solidFill>
                  <a:schemeClr val="tx1"/>
                </a:solidFill>
                <a:latin typeface="Arial" pitchFamily="34" charset="0"/>
                <a:ea typeface="ＭＳ Ｐゴシック" pitchFamily="34" charset="-128"/>
              </a:defRPr>
            </a:lvl2pPr>
            <a:lvl3pPr marL="1143000" indent="-228600" eaLnBrk="0" hangingPunct="0">
              <a:spcBef>
                <a:spcPct val="20000"/>
              </a:spcBef>
              <a:buChar char="•"/>
              <a:defRPr sz="2400">
                <a:solidFill>
                  <a:schemeClr val="tx1"/>
                </a:solidFill>
                <a:latin typeface="Arial" pitchFamily="34" charset="0"/>
                <a:ea typeface="ＭＳ Ｐゴシック" pitchFamily="34" charset="-128"/>
              </a:defRPr>
            </a:lvl3pPr>
            <a:lvl4pPr marL="1600200" indent="-228600" eaLnBrk="0" hangingPunct="0">
              <a:spcBef>
                <a:spcPct val="20000"/>
              </a:spcBef>
              <a:buChar char="–"/>
              <a:defRPr sz="2000">
                <a:solidFill>
                  <a:schemeClr val="tx1"/>
                </a:solidFill>
                <a:latin typeface="Arial" pitchFamily="34" charset="0"/>
                <a:ea typeface="ＭＳ Ｐゴシック" pitchFamily="34" charset="-128"/>
              </a:defRPr>
            </a:lvl4pPr>
            <a:lvl5pPr marL="2057400" indent="-228600" eaLnBrk="0" hangingPunct="0">
              <a:spcBef>
                <a:spcPct val="20000"/>
              </a:spcBef>
              <a:buChar char="»"/>
              <a:defRPr sz="2000">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9pPr>
          </a:lstStyle>
          <a:p>
            <a:pPr>
              <a:buClrTx/>
            </a:pPr>
            <a:endParaRPr lang="en-GB" altLang="en-US">
              <a:cs typeface="Arial" pitchFamily="34" charset="0"/>
            </a:endParaRPr>
          </a:p>
        </p:txBody>
      </p:sp>
      <p:pic>
        <p:nvPicPr>
          <p:cNvPr id="1741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4918" y="1844675"/>
            <a:ext cx="4142316" cy="417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71122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ChangeArrowheads="1"/>
          </p:cNvSpPr>
          <p:nvPr/>
        </p:nvSpPr>
        <p:spPr bwMode="auto">
          <a:xfrm>
            <a:off x="912284" y="188913"/>
            <a:ext cx="10363200" cy="1295400"/>
          </a:xfrm>
          <a:prstGeom prst="rect">
            <a:avLst/>
          </a:prstGeom>
          <a:noFill/>
          <a:ln w="9525">
            <a:noFill/>
            <a:miter lim="800000"/>
            <a:headEnd/>
            <a:tailEnd/>
          </a:ln>
        </p:spPr>
        <p:txBody>
          <a:bodyPr/>
          <a:lstStyle/>
          <a:p>
            <a:pPr>
              <a:defRPr/>
            </a:pPr>
            <a:r>
              <a:rPr lang="en-GB" sz="4400" b="1" dirty="0">
                <a:solidFill>
                  <a:srgbClr val="00B0F0"/>
                </a:solidFill>
                <a:latin typeface="Arial" charset="0"/>
                <a:ea typeface="MS PGothic" pitchFamily="34" charset="-128"/>
              </a:rPr>
              <a:t>Beans, pulses, fish, eggs, meat and other proteins</a:t>
            </a:r>
          </a:p>
          <a:p>
            <a:pPr marL="342900" indent="-342900" algn="ctr" eaLnBrk="0" hangingPunct="0">
              <a:spcBef>
                <a:spcPct val="20000"/>
              </a:spcBef>
              <a:buClr>
                <a:schemeClr val="tx1"/>
              </a:buClr>
              <a:buSzPct val="70000"/>
              <a:buFont typeface="Century Gothic" pitchFamily="34" charset="0"/>
              <a:buNone/>
              <a:defRPr/>
            </a:pPr>
            <a:endParaRPr lang="en-GB" sz="3600" dirty="0">
              <a:solidFill>
                <a:srgbClr val="019B9A"/>
              </a:solidFill>
              <a:effectLst>
                <a:outerShdw blurRad="38100" dist="38100" dir="2700000" algn="tl">
                  <a:srgbClr val="C0C0C0"/>
                </a:outerShdw>
              </a:effectLst>
              <a:latin typeface="Arial" charset="0"/>
              <a:ea typeface="ＭＳ Ｐゴシック" pitchFamily="-1" charset="-128"/>
            </a:endParaRPr>
          </a:p>
          <a:p>
            <a:pPr marL="342900" indent="-342900" eaLnBrk="0" hangingPunct="0">
              <a:spcBef>
                <a:spcPct val="20000"/>
              </a:spcBef>
              <a:buClr>
                <a:schemeClr val="tx1"/>
              </a:buClr>
              <a:buSzPct val="70000"/>
              <a:buFont typeface="Century Gothic" pitchFamily="34" charset="0"/>
              <a:buNone/>
              <a:defRPr/>
            </a:pPr>
            <a:endParaRPr lang="en-GB" sz="1700" dirty="0">
              <a:solidFill>
                <a:schemeClr val="tx2"/>
              </a:solidFill>
              <a:latin typeface="Arial" charset="0"/>
              <a:ea typeface="ＭＳ Ｐゴシック" pitchFamily="-1" charset="-128"/>
            </a:endParaRPr>
          </a:p>
          <a:p>
            <a:pPr marL="2057400" lvl="4" indent="-228600" eaLnBrk="0" hangingPunct="0">
              <a:spcBef>
                <a:spcPct val="20000"/>
              </a:spcBef>
              <a:defRPr/>
            </a:pPr>
            <a:endParaRPr lang="en-GB" sz="2000" dirty="0">
              <a:solidFill>
                <a:schemeClr val="tx2"/>
              </a:solidFill>
              <a:latin typeface="Arial" charset="0"/>
              <a:ea typeface="ＭＳ Ｐゴシック" pitchFamily="-1" charset="-128"/>
            </a:endParaRPr>
          </a:p>
          <a:p>
            <a:pPr marL="342900" indent="-342900" algn="ctr" eaLnBrk="0" hangingPunct="0">
              <a:spcBef>
                <a:spcPct val="50000"/>
              </a:spcBef>
              <a:buClr>
                <a:schemeClr val="tx1"/>
              </a:buClr>
              <a:buSzPct val="70000"/>
              <a:buFont typeface="Century Gothic" pitchFamily="34" charset="0"/>
              <a:buNone/>
              <a:defRPr/>
            </a:pPr>
            <a:endParaRPr lang="en-GB" sz="2600" dirty="0">
              <a:solidFill>
                <a:srgbClr val="009900"/>
              </a:solidFill>
              <a:latin typeface="Arial" charset="0"/>
              <a:ea typeface="ＭＳ Ｐゴシック" pitchFamily="-1" charset="-128"/>
            </a:endParaRPr>
          </a:p>
          <a:p>
            <a:pPr marL="342900" indent="-342900" eaLnBrk="0" hangingPunct="0">
              <a:spcBef>
                <a:spcPct val="20000"/>
              </a:spcBef>
              <a:buClr>
                <a:schemeClr val="tx1"/>
              </a:buClr>
              <a:buSzPct val="70000"/>
              <a:buFont typeface="Century Gothic" pitchFamily="34" charset="0"/>
              <a:buChar char="¢"/>
              <a:defRPr/>
            </a:pPr>
            <a:endParaRPr lang="en-GB" sz="3000" dirty="0">
              <a:solidFill>
                <a:schemeClr val="tx2"/>
              </a:solidFill>
              <a:latin typeface="Arial" charset="0"/>
              <a:ea typeface="ＭＳ Ｐゴシック" pitchFamily="-1" charset="-128"/>
            </a:endParaRPr>
          </a:p>
          <a:p>
            <a:pPr marL="342900" indent="-342900" eaLnBrk="0" hangingPunct="0">
              <a:spcBef>
                <a:spcPct val="20000"/>
              </a:spcBef>
              <a:buClr>
                <a:schemeClr val="tx1"/>
              </a:buClr>
              <a:buSzPct val="70000"/>
              <a:buFont typeface="Century Gothic" pitchFamily="34" charset="0"/>
              <a:buNone/>
              <a:defRPr/>
            </a:pPr>
            <a:endParaRPr lang="en-GB" sz="1900" dirty="0">
              <a:solidFill>
                <a:schemeClr val="tx2"/>
              </a:solidFill>
              <a:latin typeface="Arial" charset="0"/>
              <a:ea typeface="ＭＳ Ｐゴシック" pitchFamily="-1" charset="-128"/>
            </a:endParaRPr>
          </a:p>
          <a:p>
            <a:pPr marL="342900" indent="-342900" eaLnBrk="0" hangingPunct="0">
              <a:spcBef>
                <a:spcPct val="20000"/>
              </a:spcBef>
              <a:buClr>
                <a:schemeClr val="tx1"/>
              </a:buClr>
              <a:buSzPct val="70000"/>
              <a:buFont typeface="Century Gothic" pitchFamily="34" charset="0"/>
              <a:buNone/>
              <a:defRPr/>
            </a:pPr>
            <a:endParaRPr lang="en-GB" sz="3000" dirty="0">
              <a:solidFill>
                <a:schemeClr val="tx2"/>
              </a:solidFill>
              <a:latin typeface="Arial" charset="0"/>
              <a:ea typeface="ＭＳ Ｐゴシック" pitchFamily="-1" charset="-128"/>
            </a:endParaRPr>
          </a:p>
          <a:p>
            <a:pPr marL="342900" indent="-342900" eaLnBrk="0" hangingPunct="0">
              <a:spcBef>
                <a:spcPct val="20000"/>
              </a:spcBef>
              <a:buClr>
                <a:schemeClr val="tx1"/>
              </a:buClr>
              <a:buSzPct val="70000"/>
              <a:buFont typeface="Century Gothic" pitchFamily="34" charset="0"/>
              <a:buNone/>
              <a:defRPr/>
            </a:pPr>
            <a:endParaRPr lang="en-GB" sz="3000" dirty="0">
              <a:solidFill>
                <a:schemeClr val="tx2"/>
              </a:solidFill>
              <a:latin typeface="Arial" charset="0"/>
              <a:ea typeface="ＭＳ Ｐゴシック" pitchFamily="-1" charset="-128"/>
            </a:endParaRPr>
          </a:p>
        </p:txBody>
      </p:sp>
      <p:sp>
        <p:nvSpPr>
          <p:cNvPr id="18435" name="Rectangle 5"/>
          <p:cNvSpPr>
            <a:spLocks noChangeArrowheads="1"/>
          </p:cNvSpPr>
          <p:nvPr/>
        </p:nvSpPr>
        <p:spPr bwMode="auto">
          <a:xfrm>
            <a:off x="353485" y="333376"/>
            <a:ext cx="11425767"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4925">
                <a:solidFill>
                  <a:srgbClr val="000000"/>
                </a:solidFill>
                <a:miter lim="800000"/>
                <a:headEnd/>
                <a:tailEnd/>
              </a14:hiddenLine>
            </a:ext>
          </a:extLst>
        </p:spPr>
        <p:txBody>
          <a:bodyPr wrap="none" anchor="ctr"/>
          <a:lstStyle>
            <a:lvl1pPr eaLnBrk="0" hangingPunct="0">
              <a:spcBef>
                <a:spcPct val="20000"/>
              </a:spcBef>
              <a:buClr>
                <a:srgbClr val="0091C9"/>
              </a:buClr>
              <a:buChar char="•"/>
              <a:defRPr sz="3200">
                <a:solidFill>
                  <a:schemeClr val="tx1"/>
                </a:solidFill>
                <a:latin typeface="Arial" pitchFamily="34" charset="0"/>
                <a:ea typeface="ＭＳ Ｐゴシック" pitchFamily="34" charset="-128"/>
              </a:defRPr>
            </a:lvl1pPr>
            <a:lvl2pPr marL="742950" indent="-285750" eaLnBrk="0" hangingPunct="0">
              <a:spcBef>
                <a:spcPct val="20000"/>
              </a:spcBef>
              <a:buChar char="–"/>
              <a:defRPr sz="2800">
                <a:solidFill>
                  <a:schemeClr val="tx1"/>
                </a:solidFill>
                <a:latin typeface="Arial" pitchFamily="34" charset="0"/>
                <a:ea typeface="ＭＳ Ｐゴシック" pitchFamily="34" charset="-128"/>
              </a:defRPr>
            </a:lvl2pPr>
            <a:lvl3pPr marL="1143000" indent="-228600" eaLnBrk="0" hangingPunct="0">
              <a:spcBef>
                <a:spcPct val="20000"/>
              </a:spcBef>
              <a:buChar char="•"/>
              <a:defRPr sz="2400">
                <a:solidFill>
                  <a:schemeClr val="tx1"/>
                </a:solidFill>
                <a:latin typeface="Arial" pitchFamily="34" charset="0"/>
                <a:ea typeface="ＭＳ Ｐゴシック" pitchFamily="34" charset="-128"/>
              </a:defRPr>
            </a:lvl3pPr>
            <a:lvl4pPr marL="1600200" indent="-228600" eaLnBrk="0" hangingPunct="0">
              <a:spcBef>
                <a:spcPct val="20000"/>
              </a:spcBef>
              <a:buChar char="–"/>
              <a:defRPr sz="2000">
                <a:solidFill>
                  <a:schemeClr val="tx1"/>
                </a:solidFill>
                <a:latin typeface="Arial" pitchFamily="34" charset="0"/>
                <a:ea typeface="ＭＳ Ｐゴシック" pitchFamily="34" charset="-128"/>
              </a:defRPr>
            </a:lvl4pPr>
            <a:lvl5pPr marL="2057400" indent="-228600" eaLnBrk="0" hangingPunct="0">
              <a:spcBef>
                <a:spcPct val="20000"/>
              </a:spcBef>
              <a:buChar char="»"/>
              <a:defRPr sz="2000">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9pPr>
          </a:lstStyle>
          <a:p>
            <a:pPr>
              <a:buClrTx/>
            </a:pPr>
            <a:endParaRPr lang="en-GB" altLang="en-US">
              <a:cs typeface="Arial" pitchFamily="34" charset="0"/>
            </a:endParaRPr>
          </a:p>
        </p:txBody>
      </p:sp>
      <p:sp>
        <p:nvSpPr>
          <p:cNvPr id="18436" name="Text Box 7"/>
          <p:cNvSpPr txBox="1">
            <a:spLocks noChangeArrowheads="1"/>
          </p:cNvSpPr>
          <p:nvPr/>
        </p:nvSpPr>
        <p:spPr bwMode="auto">
          <a:xfrm>
            <a:off x="552451" y="1773238"/>
            <a:ext cx="10155767" cy="1766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91C9"/>
              </a:buClr>
              <a:buChar char="•"/>
              <a:defRPr sz="3200">
                <a:solidFill>
                  <a:schemeClr val="tx1"/>
                </a:solidFill>
                <a:latin typeface="Arial" pitchFamily="34" charset="0"/>
                <a:ea typeface="ＭＳ Ｐゴシック" pitchFamily="34" charset="-128"/>
              </a:defRPr>
            </a:lvl1pPr>
            <a:lvl2pPr marL="742950" indent="-285750" eaLnBrk="0" hangingPunct="0">
              <a:spcBef>
                <a:spcPct val="20000"/>
              </a:spcBef>
              <a:buChar char="–"/>
              <a:defRPr sz="2800">
                <a:solidFill>
                  <a:schemeClr val="tx1"/>
                </a:solidFill>
                <a:latin typeface="Arial" pitchFamily="34" charset="0"/>
                <a:ea typeface="ＭＳ Ｐゴシック" pitchFamily="34" charset="-128"/>
              </a:defRPr>
            </a:lvl2pPr>
            <a:lvl3pPr marL="1143000" indent="-228600" eaLnBrk="0" hangingPunct="0">
              <a:spcBef>
                <a:spcPct val="20000"/>
              </a:spcBef>
              <a:buChar char="•"/>
              <a:defRPr sz="2400">
                <a:solidFill>
                  <a:schemeClr val="tx1"/>
                </a:solidFill>
                <a:latin typeface="Arial" pitchFamily="34" charset="0"/>
                <a:ea typeface="ＭＳ Ｐゴシック" pitchFamily="34" charset="-128"/>
              </a:defRPr>
            </a:lvl3pPr>
            <a:lvl4pPr marL="1600200" indent="-228600" eaLnBrk="0" hangingPunct="0">
              <a:spcBef>
                <a:spcPct val="20000"/>
              </a:spcBef>
              <a:buChar char="–"/>
              <a:defRPr sz="2000">
                <a:solidFill>
                  <a:schemeClr val="tx1"/>
                </a:solidFill>
                <a:latin typeface="Arial" pitchFamily="34" charset="0"/>
                <a:ea typeface="ＭＳ Ｐゴシック" pitchFamily="34" charset="-128"/>
              </a:defRPr>
            </a:lvl4pPr>
            <a:lvl5pPr marL="2057400" indent="-228600" eaLnBrk="0" hangingPunct="0">
              <a:spcBef>
                <a:spcPct val="20000"/>
              </a:spcBef>
              <a:buChar char="»"/>
              <a:defRPr sz="2000">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9pPr>
          </a:lstStyle>
          <a:p>
            <a:pPr eaLnBrk="1" hangingPunct="1">
              <a:buClr>
                <a:schemeClr val="tx1"/>
              </a:buClr>
              <a:buSzPct val="70000"/>
              <a:buFont typeface="Century Gothic" pitchFamily="34" charset="0"/>
              <a:buNone/>
            </a:pPr>
            <a:r>
              <a:rPr lang="en-GB" altLang="en-US">
                <a:solidFill>
                  <a:schemeClr val="tx2"/>
                </a:solidFill>
                <a:cs typeface="Arial" pitchFamily="34" charset="0"/>
              </a:rPr>
              <a:t>Eat moderate amounts</a:t>
            </a:r>
          </a:p>
          <a:p>
            <a:pPr eaLnBrk="1" hangingPunct="1">
              <a:buClr>
                <a:schemeClr val="tx1"/>
              </a:buClr>
              <a:buSzPct val="70000"/>
              <a:buFont typeface="Century Gothic" pitchFamily="34" charset="0"/>
              <a:buNone/>
            </a:pPr>
            <a:r>
              <a:rPr lang="en-GB" altLang="en-US">
                <a:solidFill>
                  <a:schemeClr val="tx2"/>
                </a:solidFill>
                <a:cs typeface="Arial" pitchFamily="34" charset="0"/>
              </a:rPr>
              <a:t>Provide nutrients essential for growth</a:t>
            </a:r>
          </a:p>
          <a:p>
            <a:pPr eaLnBrk="1" hangingPunct="1">
              <a:buClr>
                <a:schemeClr val="tx1"/>
              </a:buClr>
              <a:buSzPct val="70000"/>
              <a:buFont typeface="Century Gothic" pitchFamily="34" charset="0"/>
              <a:buNone/>
            </a:pPr>
            <a:r>
              <a:rPr lang="en-GB" altLang="en-US">
                <a:solidFill>
                  <a:schemeClr val="tx2"/>
                </a:solidFill>
                <a:cs typeface="Arial" pitchFamily="34" charset="0"/>
              </a:rPr>
              <a:t>Eat at least 2 portions of fish a week – 1 being oily</a:t>
            </a:r>
            <a:endParaRPr lang="en-GB" altLang="en-US">
              <a:cs typeface="Arial" pitchFamily="34" charset="0"/>
            </a:endParaRPr>
          </a:p>
        </p:txBody>
      </p:sp>
      <p:grpSp>
        <p:nvGrpSpPr>
          <p:cNvPr id="18437" name="Group 3"/>
          <p:cNvGrpSpPr>
            <a:grpSpLocks/>
          </p:cNvGrpSpPr>
          <p:nvPr/>
        </p:nvGrpSpPr>
        <p:grpSpPr bwMode="auto">
          <a:xfrm>
            <a:off x="5228168" y="3543300"/>
            <a:ext cx="6887633" cy="2578100"/>
            <a:chOff x="3751958" y="4330289"/>
            <a:chExt cx="5165795" cy="2578102"/>
          </a:xfrm>
        </p:grpSpPr>
        <p:pic>
          <p:nvPicPr>
            <p:cNvPr id="18439" name="Picture 19" descr="Eatwell guide 2016 meat-fish items-8.psd"/>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464438" y="5646350"/>
              <a:ext cx="1465252" cy="121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0" name="Picture 14" descr="Eatwell guide 2016 meat-fish items-10.psd"/>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843372" y="4330289"/>
              <a:ext cx="1026079" cy="12487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1" name="Picture 20" descr="Eatwell guide 2016 meat-fish items-9.psd"/>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060164" y="5369993"/>
              <a:ext cx="857589" cy="1128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2" name="Picture 21" descr="Eatwell guide 2016 meat-fish items-3.psd"/>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327533" y="5516277"/>
              <a:ext cx="1067686" cy="936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3" name="Picture 22" descr="Eatwell guide 2016 meat-fish items-2.psd"/>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711022" y="6148167"/>
              <a:ext cx="1605287" cy="657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4" name="Picture 24" descr="Eatwell guide 2016 meat-fish items-1.psd"/>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920696" y="5595018"/>
              <a:ext cx="949802" cy="806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5" name="Picture 26" descr="Eatwell guide 2016 meat-fish items-6.psd"/>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751958" y="5856636"/>
              <a:ext cx="1249765" cy="1001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6" name="Picture 27" descr="Eatwell guide 2016 meat-fish items-7.psd"/>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5734349" y="5998060"/>
              <a:ext cx="1136149" cy="910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7" name="Picture 28" descr="Eatwell guide 2016 meat-fish items-8.psd"/>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50907" y="4649712"/>
              <a:ext cx="1465252" cy="121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8" name="Picture 23" descr="Eatwell guide 2016 meat-fish items-4.psd"/>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6504990" y="5299964"/>
              <a:ext cx="902084" cy="105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7765207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ChangeArrowheads="1"/>
          </p:cNvSpPr>
          <p:nvPr/>
        </p:nvSpPr>
        <p:spPr bwMode="auto">
          <a:xfrm>
            <a:off x="2313517" y="404814"/>
            <a:ext cx="9406467" cy="159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lr>
                <a:srgbClr val="0091C9"/>
              </a:buClr>
              <a:buChar char="•"/>
              <a:defRPr sz="3200">
                <a:solidFill>
                  <a:schemeClr val="tx1"/>
                </a:solidFill>
                <a:latin typeface="Arial" pitchFamily="34" charset="0"/>
                <a:ea typeface="ＭＳ Ｐゴシック" pitchFamily="34" charset="-128"/>
              </a:defRPr>
            </a:lvl1pPr>
            <a:lvl2pPr marL="742950" indent="-285750" eaLnBrk="0" hangingPunct="0">
              <a:spcBef>
                <a:spcPct val="20000"/>
              </a:spcBef>
              <a:buChar char="–"/>
              <a:defRPr sz="2800">
                <a:solidFill>
                  <a:schemeClr val="tx1"/>
                </a:solidFill>
                <a:latin typeface="Arial" pitchFamily="34" charset="0"/>
                <a:ea typeface="ＭＳ Ｐゴシック" pitchFamily="34" charset="-128"/>
              </a:defRPr>
            </a:lvl2pPr>
            <a:lvl3pPr marL="1143000" indent="-228600" eaLnBrk="0" hangingPunct="0">
              <a:spcBef>
                <a:spcPct val="20000"/>
              </a:spcBef>
              <a:buChar char="•"/>
              <a:defRPr sz="2400">
                <a:solidFill>
                  <a:schemeClr val="tx1"/>
                </a:solidFill>
                <a:latin typeface="Arial" pitchFamily="34" charset="0"/>
                <a:ea typeface="ＭＳ Ｐゴシック" pitchFamily="34" charset="-128"/>
              </a:defRPr>
            </a:lvl3pPr>
            <a:lvl4pPr marL="1600200" indent="-228600" eaLnBrk="0" hangingPunct="0">
              <a:spcBef>
                <a:spcPct val="20000"/>
              </a:spcBef>
              <a:buChar char="–"/>
              <a:defRPr sz="2000">
                <a:solidFill>
                  <a:schemeClr val="tx1"/>
                </a:solidFill>
                <a:latin typeface="Arial" pitchFamily="34" charset="0"/>
                <a:ea typeface="ＭＳ Ｐゴシック" pitchFamily="34" charset="-128"/>
              </a:defRPr>
            </a:lvl4pPr>
            <a:lvl5pPr marL="2057400" indent="-228600" eaLnBrk="0" hangingPunct="0">
              <a:spcBef>
                <a:spcPct val="20000"/>
              </a:spcBef>
              <a:buChar char="»"/>
              <a:defRPr sz="2000">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9pPr>
          </a:lstStyle>
          <a:p>
            <a:pPr algn="ctr">
              <a:buClr>
                <a:schemeClr val="tx1"/>
              </a:buClr>
              <a:buSzPct val="70000"/>
              <a:buFont typeface="Century Gothic" pitchFamily="34" charset="0"/>
              <a:buNone/>
            </a:pPr>
            <a:endParaRPr lang="en-GB" altLang="en-US" sz="4300" b="1">
              <a:solidFill>
                <a:srgbClr val="0072C6"/>
              </a:solidFill>
              <a:cs typeface="Arial" pitchFamily="34" charset="0"/>
            </a:endParaRPr>
          </a:p>
          <a:p>
            <a:pPr>
              <a:buClr>
                <a:schemeClr val="tx1"/>
              </a:buClr>
              <a:buSzPct val="70000"/>
              <a:buFont typeface="Century Gothic" pitchFamily="34" charset="0"/>
              <a:buNone/>
            </a:pPr>
            <a:endParaRPr lang="en-GB" altLang="en-US" sz="1700">
              <a:solidFill>
                <a:schemeClr val="tx2"/>
              </a:solidFill>
              <a:cs typeface="Arial" pitchFamily="34" charset="0"/>
            </a:endParaRPr>
          </a:p>
          <a:p>
            <a:pPr lvl="4">
              <a:buFontTx/>
              <a:buNone/>
            </a:pPr>
            <a:endParaRPr lang="en-GB" altLang="en-US">
              <a:solidFill>
                <a:schemeClr val="tx2"/>
              </a:solidFill>
              <a:cs typeface="Arial" pitchFamily="34" charset="0"/>
            </a:endParaRPr>
          </a:p>
          <a:p>
            <a:pPr algn="ctr">
              <a:spcBef>
                <a:spcPct val="50000"/>
              </a:spcBef>
              <a:buClr>
                <a:schemeClr val="tx1"/>
              </a:buClr>
              <a:buSzPct val="70000"/>
              <a:buFont typeface="Century Gothic" pitchFamily="34" charset="0"/>
              <a:buNone/>
            </a:pPr>
            <a:endParaRPr lang="en-GB" altLang="en-US" sz="2600">
              <a:solidFill>
                <a:srgbClr val="009900"/>
              </a:solidFill>
              <a:cs typeface="Arial" pitchFamily="34" charset="0"/>
            </a:endParaRPr>
          </a:p>
          <a:p>
            <a:pPr>
              <a:buClr>
                <a:schemeClr val="tx1"/>
              </a:buClr>
              <a:buSzPct val="70000"/>
              <a:buFont typeface="Century Gothic" pitchFamily="34" charset="0"/>
              <a:buChar char="¢"/>
            </a:pPr>
            <a:endParaRPr lang="en-GB" altLang="en-US" sz="3000">
              <a:solidFill>
                <a:schemeClr val="tx2"/>
              </a:solidFill>
              <a:cs typeface="Arial" pitchFamily="34" charset="0"/>
            </a:endParaRPr>
          </a:p>
          <a:p>
            <a:pPr>
              <a:buClr>
                <a:schemeClr val="tx1"/>
              </a:buClr>
              <a:buSzPct val="70000"/>
              <a:buFont typeface="Century Gothic" pitchFamily="34" charset="0"/>
              <a:buNone/>
            </a:pPr>
            <a:endParaRPr lang="en-GB" altLang="en-US" sz="1900">
              <a:solidFill>
                <a:schemeClr val="tx2"/>
              </a:solidFill>
              <a:cs typeface="Arial" pitchFamily="34" charset="0"/>
            </a:endParaRPr>
          </a:p>
          <a:p>
            <a:pPr>
              <a:buClr>
                <a:schemeClr val="tx1"/>
              </a:buClr>
              <a:buSzPct val="70000"/>
              <a:buFont typeface="Century Gothic" pitchFamily="34" charset="0"/>
              <a:buNone/>
            </a:pPr>
            <a:endParaRPr lang="en-GB" altLang="en-US" sz="3000">
              <a:solidFill>
                <a:schemeClr val="tx2"/>
              </a:solidFill>
              <a:cs typeface="Arial" pitchFamily="34" charset="0"/>
            </a:endParaRPr>
          </a:p>
        </p:txBody>
      </p:sp>
      <p:sp>
        <p:nvSpPr>
          <p:cNvPr id="19459" name="Rectangle 3"/>
          <p:cNvSpPr>
            <a:spLocks noChangeArrowheads="1"/>
          </p:cNvSpPr>
          <p:nvPr/>
        </p:nvSpPr>
        <p:spPr bwMode="auto">
          <a:xfrm>
            <a:off x="258234" y="260351"/>
            <a:ext cx="11425767"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4925">
                <a:solidFill>
                  <a:srgbClr val="000000"/>
                </a:solidFill>
                <a:miter lim="800000"/>
                <a:headEnd/>
                <a:tailEnd/>
              </a14:hiddenLine>
            </a:ext>
          </a:extLst>
        </p:spPr>
        <p:txBody>
          <a:bodyPr wrap="none" anchor="ctr"/>
          <a:lstStyle>
            <a:lvl1pPr eaLnBrk="0" hangingPunct="0">
              <a:spcBef>
                <a:spcPct val="20000"/>
              </a:spcBef>
              <a:buClr>
                <a:srgbClr val="0091C9"/>
              </a:buClr>
              <a:buChar char="•"/>
              <a:defRPr sz="3200">
                <a:solidFill>
                  <a:schemeClr val="tx1"/>
                </a:solidFill>
                <a:latin typeface="Arial" pitchFamily="34" charset="0"/>
                <a:ea typeface="ＭＳ Ｐゴシック" pitchFamily="34" charset="-128"/>
              </a:defRPr>
            </a:lvl1pPr>
            <a:lvl2pPr marL="742950" indent="-285750" eaLnBrk="0" hangingPunct="0">
              <a:spcBef>
                <a:spcPct val="20000"/>
              </a:spcBef>
              <a:buChar char="–"/>
              <a:defRPr sz="2800">
                <a:solidFill>
                  <a:schemeClr val="tx1"/>
                </a:solidFill>
                <a:latin typeface="Arial" pitchFamily="34" charset="0"/>
                <a:ea typeface="ＭＳ Ｐゴシック" pitchFamily="34" charset="-128"/>
              </a:defRPr>
            </a:lvl2pPr>
            <a:lvl3pPr marL="1143000" indent="-228600" eaLnBrk="0" hangingPunct="0">
              <a:spcBef>
                <a:spcPct val="20000"/>
              </a:spcBef>
              <a:buChar char="•"/>
              <a:defRPr sz="2400">
                <a:solidFill>
                  <a:schemeClr val="tx1"/>
                </a:solidFill>
                <a:latin typeface="Arial" pitchFamily="34" charset="0"/>
                <a:ea typeface="ＭＳ Ｐゴシック" pitchFamily="34" charset="-128"/>
              </a:defRPr>
            </a:lvl3pPr>
            <a:lvl4pPr marL="1600200" indent="-228600" eaLnBrk="0" hangingPunct="0">
              <a:spcBef>
                <a:spcPct val="20000"/>
              </a:spcBef>
              <a:buChar char="–"/>
              <a:defRPr sz="2000">
                <a:solidFill>
                  <a:schemeClr val="tx1"/>
                </a:solidFill>
                <a:latin typeface="Arial" pitchFamily="34" charset="0"/>
                <a:ea typeface="ＭＳ Ｐゴシック" pitchFamily="34" charset="-128"/>
              </a:defRPr>
            </a:lvl4pPr>
            <a:lvl5pPr marL="2057400" indent="-228600" eaLnBrk="0" hangingPunct="0">
              <a:spcBef>
                <a:spcPct val="20000"/>
              </a:spcBef>
              <a:buChar char="»"/>
              <a:defRPr sz="2000">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9pPr>
          </a:lstStyle>
          <a:p>
            <a:pPr>
              <a:buClrTx/>
            </a:pPr>
            <a:endParaRPr lang="en-GB" altLang="en-US">
              <a:cs typeface="Arial" pitchFamily="34" charset="0"/>
            </a:endParaRPr>
          </a:p>
        </p:txBody>
      </p:sp>
      <p:sp>
        <p:nvSpPr>
          <p:cNvPr id="19460" name="Text Box 5"/>
          <p:cNvSpPr txBox="1">
            <a:spLocks noChangeArrowheads="1"/>
          </p:cNvSpPr>
          <p:nvPr/>
        </p:nvSpPr>
        <p:spPr bwMode="auto">
          <a:xfrm>
            <a:off x="912285" y="1700214"/>
            <a:ext cx="10483849" cy="2806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spcBef>
                <a:spcPct val="20000"/>
              </a:spcBef>
              <a:buClr>
                <a:srgbClr val="0091C9"/>
              </a:buClr>
              <a:buChar char="•"/>
              <a:defRPr sz="3200">
                <a:solidFill>
                  <a:schemeClr val="tx1"/>
                </a:solidFill>
                <a:latin typeface="Arial" pitchFamily="34" charset="0"/>
                <a:ea typeface="ＭＳ Ｐゴシック" pitchFamily="34" charset="-128"/>
              </a:defRPr>
            </a:lvl1pPr>
            <a:lvl2pPr marL="742950" indent="-285750" eaLnBrk="0" hangingPunct="0">
              <a:spcBef>
                <a:spcPct val="20000"/>
              </a:spcBef>
              <a:buChar char="–"/>
              <a:defRPr sz="2800">
                <a:solidFill>
                  <a:schemeClr val="tx1"/>
                </a:solidFill>
                <a:latin typeface="Arial" pitchFamily="34" charset="0"/>
                <a:ea typeface="ＭＳ Ｐゴシック" pitchFamily="34" charset="-128"/>
              </a:defRPr>
            </a:lvl2pPr>
            <a:lvl3pPr marL="1143000" indent="-228600" eaLnBrk="0" hangingPunct="0">
              <a:spcBef>
                <a:spcPct val="20000"/>
              </a:spcBef>
              <a:buChar char="•"/>
              <a:defRPr sz="2400">
                <a:solidFill>
                  <a:schemeClr val="tx1"/>
                </a:solidFill>
                <a:latin typeface="Arial" pitchFamily="34" charset="0"/>
                <a:ea typeface="ＭＳ Ｐゴシック" pitchFamily="34" charset="-128"/>
              </a:defRPr>
            </a:lvl3pPr>
            <a:lvl4pPr marL="1600200" indent="-228600" eaLnBrk="0" hangingPunct="0">
              <a:spcBef>
                <a:spcPct val="20000"/>
              </a:spcBef>
              <a:buChar char="–"/>
              <a:defRPr sz="2000">
                <a:solidFill>
                  <a:schemeClr val="tx1"/>
                </a:solidFill>
                <a:latin typeface="Arial" pitchFamily="34" charset="0"/>
                <a:ea typeface="ＭＳ Ｐゴシック" pitchFamily="34" charset="-128"/>
              </a:defRPr>
            </a:lvl4pPr>
            <a:lvl5pPr marL="2057400" indent="-228600" eaLnBrk="0" hangingPunct="0">
              <a:spcBef>
                <a:spcPct val="20000"/>
              </a:spcBef>
              <a:buChar char="»"/>
              <a:defRPr sz="2000">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9pPr>
          </a:lstStyle>
          <a:p>
            <a:r>
              <a:rPr lang="en-GB" altLang="en-US" sz="1800">
                <a:solidFill>
                  <a:srgbClr val="660066"/>
                </a:solidFill>
                <a:cs typeface="Arial" pitchFamily="34" charset="0"/>
              </a:rPr>
              <a:t>Although some fat in the diet is essential, generally we are eating too much saturated fat and need to reduce our consumption.</a:t>
            </a:r>
          </a:p>
          <a:p>
            <a:r>
              <a:rPr lang="en-GB" altLang="en-US" sz="1800">
                <a:solidFill>
                  <a:srgbClr val="660066"/>
                </a:solidFill>
                <a:cs typeface="Arial" pitchFamily="34" charset="0"/>
              </a:rPr>
              <a:t>Unsaturated fats are healthier fats that are usually from plant sources and in liquid form as oil, for example vegetable oil, rapeseed oil and olive oil.</a:t>
            </a:r>
          </a:p>
          <a:p>
            <a:r>
              <a:rPr lang="en-GB" altLang="en-US" sz="1800">
                <a:solidFill>
                  <a:srgbClr val="660066"/>
                </a:solidFill>
                <a:cs typeface="Arial" pitchFamily="34" charset="0"/>
              </a:rPr>
              <a:t>Swapping to unsaturated fats will help to reduce cholesterol in the blood, therefore it is important to get most of our fat from unsaturated oils.</a:t>
            </a:r>
          </a:p>
          <a:p>
            <a:r>
              <a:rPr lang="en-GB" altLang="en-US" sz="1800">
                <a:solidFill>
                  <a:srgbClr val="660066"/>
                </a:solidFill>
                <a:cs typeface="Arial" pitchFamily="34" charset="0"/>
              </a:rPr>
              <a:t>Choosing lower fat spreads, as opposed to butter, is a good way to reduce your saturated fat intake.</a:t>
            </a:r>
          </a:p>
          <a:p>
            <a:r>
              <a:rPr lang="en-GB" altLang="en-US" sz="1800">
                <a:solidFill>
                  <a:srgbClr val="660066"/>
                </a:solidFill>
                <a:cs typeface="Arial" pitchFamily="34" charset="0"/>
              </a:rPr>
              <a:t>Remember that all types of fat are high in energy and should be limited in the diet</a:t>
            </a:r>
            <a:r>
              <a:rPr lang="en-GB" altLang="en-US" sz="1600">
                <a:solidFill>
                  <a:srgbClr val="660066"/>
                </a:solidFill>
                <a:cs typeface="Arial" pitchFamily="34" charset="0"/>
              </a:rPr>
              <a:t>.</a:t>
            </a:r>
          </a:p>
        </p:txBody>
      </p:sp>
      <p:sp>
        <p:nvSpPr>
          <p:cNvPr id="19461" name="Rectangle 1"/>
          <p:cNvSpPr>
            <a:spLocks noChangeArrowheads="1"/>
          </p:cNvSpPr>
          <p:nvPr/>
        </p:nvSpPr>
        <p:spPr bwMode="auto">
          <a:xfrm>
            <a:off x="2419351" y="611188"/>
            <a:ext cx="6815667"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91C9"/>
              </a:buClr>
              <a:buChar char="•"/>
              <a:defRPr sz="3200">
                <a:solidFill>
                  <a:schemeClr val="tx1"/>
                </a:solidFill>
                <a:latin typeface="Arial" pitchFamily="34" charset="0"/>
                <a:ea typeface="ＭＳ Ｐゴシック" pitchFamily="34" charset="-128"/>
              </a:defRPr>
            </a:lvl1pPr>
            <a:lvl2pPr marL="742950" indent="-285750" eaLnBrk="0" hangingPunct="0">
              <a:spcBef>
                <a:spcPct val="20000"/>
              </a:spcBef>
              <a:buChar char="–"/>
              <a:defRPr sz="2800">
                <a:solidFill>
                  <a:schemeClr val="tx1"/>
                </a:solidFill>
                <a:latin typeface="Arial" pitchFamily="34" charset="0"/>
                <a:ea typeface="ＭＳ Ｐゴシック" pitchFamily="34" charset="-128"/>
              </a:defRPr>
            </a:lvl2pPr>
            <a:lvl3pPr marL="1143000" indent="-228600" eaLnBrk="0" hangingPunct="0">
              <a:spcBef>
                <a:spcPct val="20000"/>
              </a:spcBef>
              <a:buChar char="•"/>
              <a:defRPr sz="2400">
                <a:solidFill>
                  <a:schemeClr val="tx1"/>
                </a:solidFill>
                <a:latin typeface="Arial" pitchFamily="34" charset="0"/>
                <a:ea typeface="ＭＳ Ｐゴシック" pitchFamily="34" charset="-128"/>
              </a:defRPr>
            </a:lvl3pPr>
            <a:lvl4pPr marL="1600200" indent="-228600" eaLnBrk="0" hangingPunct="0">
              <a:spcBef>
                <a:spcPct val="20000"/>
              </a:spcBef>
              <a:buChar char="–"/>
              <a:defRPr sz="2000">
                <a:solidFill>
                  <a:schemeClr val="tx1"/>
                </a:solidFill>
                <a:latin typeface="Arial" pitchFamily="34" charset="0"/>
                <a:ea typeface="ＭＳ Ｐゴシック" pitchFamily="34" charset="-128"/>
              </a:defRPr>
            </a:lvl4pPr>
            <a:lvl5pPr marL="2057400" indent="-228600" eaLnBrk="0" hangingPunct="0">
              <a:spcBef>
                <a:spcPct val="20000"/>
              </a:spcBef>
              <a:buChar char="»"/>
              <a:defRPr sz="2000">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9pPr>
          </a:lstStyle>
          <a:p>
            <a:pPr eaLnBrk="1" hangingPunct="1">
              <a:spcBef>
                <a:spcPct val="0"/>
              </a:spcBef>
              <a:buClrTx/>
              <a:buFontTx/>
              <a:buNone/>
            </a:pPr>
            <a:r>
              <a:rPr lang="en-GB" altLang="en-US" sz="4800" b="1">
                <a:solidFill>
                  <a:srgbClr val="660066"/>
                </a:solidFill>
                <a:cs typeface="Arial" pitchFamily="34" charset="0"/>
              </a:rPr>
              <a:t>Oils and spreads</a:t>
            </a:r>
          </a:p>
        </p:txBody>
      </p:sp>
      <p:grpSp>
        <p:nvGrpSpPr>
          <p:cNvPr id="19462" name="Group 34"/>
          <p:cNvGrpSpPr>
            <a:grpSpLocks/>
          </p:cNvGrpSpPr>
          <p:nvPr/>
        </p:nvGrpSpPr>
        <p:grpSpPr bwMode="auto">
          <a:xfrm>
            <a:off x="9715501" y="4725989"/>
            <a:ext cx="2554817" cy="2219325"/>
            <a:chOff x="6859745" y="4544038"/>
            <a:chExt cx="758422" cy="878310"/>
          </a:xfrm>
        </p:grpSpPr>
        <p:pic>
          <p:nvPicPr>
            <p:cNvPr id="19464" name="Picture 35" descr="Eatwell guide 2016 oil items-1.psd"/>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334703" y="4544038"/>
              <a:ext cx="283464" cy="652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5" name="Picture 36" descr="Eatwell guide 2016 oil items-2.psd"/>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859745" y="4773124"/>
              <a:ext cx="637032" cy="649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4348900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1102785" y="260351"/>
            <a:ext cx="10712449" cy="159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lr>
                <a:srgbClr val="0091C9"/>
              </a:buClr>
              <a:buChar char="•"/>
              <a:defRPr sz="3200">
                <a:solidFill>
                  <a:schemeClr val="tx1"/>
                </a:solidFill>
                <a:latin typeface="Arial" charset="0"/>
                <a:ea typeface="MS PGothic" pitchFamily="34" charset="-128"/>
              </a:defRPr>
            </a:lvl1pPr>
            <a:lvl2pPr marL="742950" indent="-285750" eaLnBrk="0" hangingPunct="0">
              <a:spcBef>
                <a:spcPct val="20000"/>
              </a:spcBef>
              <a:buChar char="–"/>
              <a:defRPr sz="2800">
                <a:solidFill>
                  <a:schemeClr val="tx1"/>
                </a:solidFill>
                <a:latin typeface="Arial" charset="0"/>
                <a:ea typeface="MS PGothic" pitchFamily="34" charset="-128"/>
              </a:defRPr>
            </a:lvl2pPr>
            <a:lvl3pPr marL="1143000" indent="-228600" eaLnBrk="0" hangingPunct="0">
              <a:spcBef>
                <a:spcPct val="20000"/>
              </a:spcBef>
              <a:buChar char="•"/>
              <a:defRPr sz="2400">
                <a:solidFill>
                  <a:schemeClr val="tx1"/>
                </a:solidFill>
                <a:latin typeface="Arial" charset="0"/>
                <a:ea typeface="MS PGothic" pitchFamily="34" charset="-128"/>
              </a:defRPr>
            </a:lvl3pPr>
            <a:lvl4pPr marL="1600200" indent="-228600" eaLnBrk="0" hangingPunct="0">
              <a:spcBef>
                <a:spcPct val="20000"/>
              </a:spcBef>
              <a:buChar char="–"/>
              <a:defRPr sz="2000">
                <a:solidFill>
                  <a:schemeClr val="tx1"/>
                </a:solidFill>
                <a:latin typeface="Arial" charset="0"/>
                <a:ea typeface="MS PGothic" pitchFamily="34" charset="-128"/>
              </a:defRPr>
            </a:lvl4pPr>
            <a:lvl5pPr marL="2057400" indent="-228600" eaLnBrk="0" hangingPunct="0">
              <a:spcBef>
                <a:spcPct val="20000"/>
              </a:spcBef>
              <a:buChar char="»"/>
              <a:defRPr sz="2000">
                <a:solidFill>
                  <a:schemeClr val="tx1"/>
                </a:solidFill>
                <a:latin typeface="Arial" charset="0"/>
                <a:ea typeface="MS PGothic" pitchFamily="34" charset="-128"/>
              </a:defRPr>
            </a:lvl5pPr>
            <a:lvl6pPr marL="2514600" indent="-228600" eaLnBrk="0" fontAlgn="base" hangingPunct="0">
              <a:spcBef>
                <a:spcPct val="20000"/>
              </a:spcBef>
              <a:spcAft>
                <a:spcPct val="0"/>
              </a:spcAft>
              <a:buChar char="»"/>
              <a:defRPr sz="2000">
                <a:solidFill>
                  <a:schemeClr val="tx1"/>
                </a:solidFill>
                <a:latin typeface="Arial" charset="0"/>
                <a:ea typeface="MS PGothic" pitchFamily="34" charset="-128"/>
              </a:defRPr>
            </a:lvl6pPr>
            <a:lvl7pPr marL="2971800" indent="-228600" eaLnBrk="0" fontAlgn="base" hangingPunct="0">
              <a:spcBef>
                <a:spcPct val="20000"/>
              </a:spcBef>
              <a:spcAft>
                <a:spcPct val="0"/>
              </a:spcAft>
              <a:buChar char="»"/>
              <a:defRPr sz="2000">
                <a:solidFill>
                  <a:schemeClr val="tx1"/>
                </a:solidFill>
                <a:latin typeface="Arial" charset="0"/>
                <a:ea typeface="MS PGothic" pitchFamily="34" charset="-128"/>
              </a:defRPr>
            </a:lvl7pPr>
            <a:lvl8pPr marL="3429000" indent="-228600" eaLnBrk="0" fontAlgn="base" hangingPunct="0">
              <a:spcBef>
                <a:spcPct val="20000"/>
              </a:spcBef>
              <a:spcAft>
                <a:spcPct val="0"/>
              </a:spcAft>
              <a:buChar char="»"/>
              <a:defRPr sz="2000">
                <a:solidFill>
                  <a:schemeClr val="tx1"/>
                </a:solidFill>
                <a:latin typeface="Arial" charset="0"/>
                <a:ea typeface="MS PGothic" pitchFamily="34" charset="-128"/>
              </a:defRPr>
            </a:lvl8pPr>
            <a:lvl9pPr marL="3886200" indent="-228600" eaLnBrk="0" fontAlgn="base" hangingPunct="0">
              <a:spcBef>
                <a:spcPct val="20000"/>
              </a:spcBef>
              <a:spcAft>
                <a:spcPct val="0"/>
              </a:spcAft>
              <a:buChar char="»"/>
              <a:defRPr sz="2000">
                <a:solidFill>
                  <a:schemeClr val="tx1"/>
                </a:solidFill>
                <a:latin typeface="Arial" charset="0"/>
                <a:ea typeface="MS PGothic" pitchFamily="34" charset="-128"/>
              </a:defRPr>
            </a:lvl9pPr>
          </a:lstStyle>
          <a:p>
            <a:pPr algn="ctr">
              <a:buClr>
                <a:schemeClr val="tx1"/>
              </a:buClr>
              <a:buSzPct val="70000"/>
              <a:buFont typeface="Century Gothic" pitchFamily="34" charset="0"/>
              <a:buNone/>
              <a:defRPr/>
            </a:pPr>
            <a:endParaRPr lang="en-GB" altLang="en-US" sz="4300" b="1" dirty="0">
              <a:solidFill>
                <a:srgbClr val="0072C6"/>
              </a:solidFill>
              <a:cs typeface="Arial" charset="0"/>
            </a:endParaRPr>
          </a:p>
          <a:p>
            <a:pPr>
              <a:buClr>
                <a:schemeClr val="tx1"/>
              </a:buClr>
              <a:buSzPct val="70000"/>
              <a:buFont typeface="Century Gothic" pitchFamily="34" charset="0"/>
              <a:buNone/>
              <a:defRPr/>
            </a:pPr>
            <a:endParaRPr lang="en-GB" altLang="en-US" sz="1700" dirty="0">
              <a:solidFill>
                <a:schemeClr val="tx2"/>
              </a:solidFill>
              <a:cs typeface="Arial" charset="0"/>
            </a:endParaRPr>
          </a:p>
          <a:p>
            <a:pPr lvl="4">
              <a:buFontTx/>
              <a:buNone/>
              <a:defRPr/>
            </a:pPr>
            <a:endParaRPr lang="en-GB" altLang="en-US" dirty="0">
              <a:solidFill>
                <a:schemeClr val="tx2"/>
              </a:solidFill>
              <a:cs typeface="Arial" charset="0"/>
            </a:endParaRPr>
          </a:p>
          <a:p>
            <a:pPr>
              <a:defRPr/>
            </a:pPr>
            <a:r>
              <a:rPr lang="en-GB" sz="2400" dirty="0">
                <a:solidFill>
                  <a:srgbClr val="CC6600"/>
                </a:solidFill>
              </a:rPr>
              <a:t>Includes chocolate, cakes, biscuits, full-sugar soft drinks, butter and ice-cream. </a:t>
            </a:r>
          </a:p>
          <a:p>
            <a:pPr>
              <a:defRPr/>
            </a:pPr>
            <a:r>
              <a:rPr lang="en-GB" sz="2400" dirty="0">
                <a:solidFill>
                  <a:srgbClr val="CC6600"/>
                </a:solidFill>
              </a:rPr>
              <a:t>These foods are not needed in the diet. If they are included, have infrequently and in small amounts. </a:t>
            </a:r>
          </a:p>
          <a:p>
            <a:pPr>
              <a:defRPr/>
            </a:pPr>
            <a:r>
              <a:rPr lang="en-GB" sz="2400" dirty="0">
                <a:solidFill>
                  <a:srgbClr val="CC6600"/>
                </a:solidFill>
              </a:rPr>
              <a:t>If you consume these foods and drinks often, try to limit their consumption so you have them less often and in smaller amounts. Food and drinks high in fat and sugar contain lots of energy, particularly when you have large servings. </a:t>
            </a:r>
          </a:p>
          <a:p>
            <a:pPr>
              <a:defRPr/>
            </a:pPr>
            <a:r>
              <a:rPr lang="en-GB" sz="2400" dirty="0">
                <a:solidFill>
                  <a:srgbClr val="CC6600"/>
                </a:solidFill>
              </a:rPr>
              <a:t>Check the label and avoid foods which are </a:t>
            </a:r>
          </a:p>
          <a:p>
            <a:pPr marL="0" indent="0">
              <a:buFontTx/>
              <a:buNone/>
              <a:defRPr/>
            </a:pPr>
            <a:r>
              <a:rPr lang="en-GB" sz="2400" dirty="0">
                <a:solidFill>
                  <a:srgbClr val="CC6600"/>
                </a:solidFill>
              </a:rPr>
              <a:t>     high in fat, salt and sugar!</a:t>
            </a:r>
          </a:p>
          <a:p>
            <a:pPr>
              <a:buClr>
                <a:schemeClr val="tx1"/>
              </a:buClr>
              <a:buSzPct val="70000"/>
              <a:buFont typeface="Century Gothic" pitchFamily="34" charset="0"/>
              <a:buNone/>
              <a:defRPr/>
            </a:pPr>
            <a:endParaRPr lang="en-GB" altLang="en-US" sz="3000" dirty="0">
              <a:solidFill>
                <a:schemeClr val="tx2"/>
              </a:solidFill>
              <a:cs typeface="Arial" charset="0"/>
            </a:endParaRPr>
          </a:p>
        </p:txBody>
      </p:sp>
      <p:sp>
        <p:nvSpPr>
          <p:cNvPr id="20483" name="Rectangle 3"/>
          <p:cNvSpPr>
            <a:spLocks noChangeArrowheads="1"/>
          </p:cNvSpPr>
          <p:nvPr/>
        </p:nvSpPr>
        <p:spPr bwMode="auto">
          <a:xfrm>
            <a:off x="258234" y="260351"/>
            <a:ext cx="11425767"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4925">
                <a:solidFill>
                  <a:srgbClr val="000000"/>
                </a:solidFill>
                <a:miter lim="800000"/>
                <a:headEnd/>
                <a:tailEnd/>
              </a14:hiddenLine>
            </a:ext>
          </a:extLst>
        </p:spPr>
        <p:txBody>
          <a:bodyPr wrap="none" anchor="ctr"/>
          <a:lstStyle>
            <a:lvl1pPr eaLnBrk="0" hangingPunct="0">
              <a:spcBef>
                <a:spcPct val="20000"/>
              </a:spcBef>
              <a:buClr>
                <a:srgbClr val="0091C9"/>
              </a:buClr>
              <a:buChar char="•"/>
              <a:defRPr sz="3200">
                <a:solidFill>
                  <a:schemeClr val="tx1"/>
                </a:solidFill>
                <a:latin typeface="Arial" pitchFamily="34" charset="0"/>
                <a:ea typeface="ＭＳ Ｐゴシック" pitchFamily="34" charset="-128"/>
              </a:defRPr>
            </a:lvl1pPr>
            <a:lvl2pPr marL="742950" indent="-285750" eaLnBrk="0" hangingPunct="0">
              <a:spcBef>
                <a:spcPct val="20000"/>
              </a:spcBef>
              <a:buChar char="–"/>
              <a:defRPr sz="2800">
                <a:solidFill>
                  <a:schemeClr val="tx1"/>
                </a:solidFill>
                <a:latin typeface="Arial" pitchFamily="34" charset="0"/>
                <a:ea typeface="ＭＳ Ｐゴシック" pitchFamily="34" charset="-128"/>
              </a:defRPr>
            </a:lvl2pPr>
            <a:lvl3pPr marL="1143000" indent="-228600" eaLnBrk="0" hangingPunct="0">
              <a:spcBef>
                <a:spcPct val="20000"/>
              </a:spcBef>
              <a:buChar char="•"/>
              <a:defRPr sz="2400">
                <a:solidFill>
                  <a:schemeClr val="tx1"/>
                </a:solidFill>
                <a:latin typeface="Arial" pitchFamily="34" charset="0"/>
                <a:ea typeface="ＭＳ Ｐゴシック" pitchFamily="34" charset="-128"/>
              </a:defRPr>
            </a:lvl3pPr>
            <a:lvl4pPr marL="1600200" indent="-228600" eaLnBrk="0" hangingPunct="0">
              <a:spcBef>
                <a:spcPct val="20000"/>
              </a:spcBef>
              <a:buChar char="–"/>
              <a:defRPr sz="2000">
                <a:solidFill>
                  <a:schemeClr val="tx1"/>
                </a:solidFill>
                <a:latin typeface="Arial" pitchFamily="34" charset="0"/>
                <a:ea typeface="ＭＳ Ｐゴシック" pitchFamily="34" charset="-128"/>
              </a:defRPr>
            </a:lvl4pPr>
            <a:lvl5pPr marL="2057400" indent="-228600" eaLnBrk="0" hangingPunct="0">
              <a:spcBef>
                <a:spcPct val="20000"/>
              </a:spcBef>
              <a:buChar char="»"/>
              <a:defRPr sz="2000">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9pPr>
          </a:lstStyle>
          <a:p>
            <a:pPr>
              <a:buClrTx/>
            </a:pPr>
            <a:endParaRPr lang="en-GB" altLang="en-US">
              <a:cs typeface="Arial" pitchFamily="34" charset="0"/>
            </a:endParaRPr>
          </a:p>
        </p:txBody>
      </p:sp>
      <p:sp>
        <p:nvSpPr>
          <p:cNvPr id="20484" name="Rectangle 1"/>
          <p:cNvSpPr>
            <a:spLocks noChangeArrowheads="1"/>
          </p:cNvSpPr>
          <p:nvPr/>
        </p:nvSpPr>
        <p:spPr bwMode="auto">
          <a:xfrm>
            <a:off x="1121834" y="273050"/>
            <a:ext cx="969856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91C9"/>
              </a:buClr>
              <a:buChar char="•"/>
              <a:defRPr sz="3200">
                <a:solidFill>
                  <a:schemeClr val="tx1"/>
                </a:solidFill>
                <a:latin typeface="Arial" pitchFamily="34" charset="0"/>
                <a:ea typeface="ＭＳ Ｐゴシック" pitchFamily="34" charset="-128"/>
              </a:defRPr>
            </a:lvl1pPr>
            <a:lvl2pPr marL="742950" indent="-285750" eaLnBrk="0" hangingPunct="0">
              <a:spcBef>
                <a:spcPct val="20000"/>
              </a:spcBef>
              <a:buChar char="–"/>
              <a:defRPr sz="2800">
                <a:solidFill>
                  <a:schemeClr val="tx1"/>
                </a:solidFill>
                <a:latin typeface="Arial" pitchFamily="34" charset="0"/>
                <a:ea typeface="ＭＳ Ｐゴシック" pitchFamily="34" charset="-128"/>
              </a:defRPr>
            </a:lvl2pPr>
            <a:lvl3pPr marL="1143000" indent="-228600" eaLnBrk="0" hangingPunct="0">
              <a:spcBef>
                <a:spcPct val="20000"/>
              </a:spcBef>
              <a:buChar char="•"/>
              <a:defRPr sz="2400">
                <a:solidFill>
                  <a:schemeClr val="tx1"/>
                </a:solidFill>
                <a:latin typeface="Arial" pitchFamily="34" charset="0"/>
                <a:ea typeface="ＭＳ Ｐゴシック" pitchFamily="34" charset="-128"/>
              </a:defRPr>
            </a:lvl3pPr>
            <a:lvl4pPr marL="1600200" indent="-228600" eaLnBrk="0" hangingPunct="0">
              <a:spcBef>
                <a:spcPct val="20000"/>
              </a:spcBef>
              <a:buChar char="–"/>
              <a:defRPr sz="2000">
                <a:solidFill>
                  <a:schemeClr val="tx1"/>
                </a:solidFill>
                <a:latin typeface="Arial" pitchFamily="34" charset="0"/>
                <a:ea typeface="ＭＳ Ｐゴシック" pitchFamily="34" charset="-128"/>
              </a:defRPr>
            </a:lvl4pPr>
            <a:lvl5pPr marL="2057400" indent="-228600" eaLnBrk="0" hangingPunct="0">
              <a:spcBef>
                <a:spcPct val="20000"/>
              </a:spcBef>
              <a:buChar char="»"/>
              <a:defRPr sz="2000">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9pPr>
          </a:lstStyle>
          <a:p>
            <a:pPr algn="ctr" eaLnBrk="1" hangingPunct="1">
              <a:spcBef>
                <a:spcPct val="0"/>
              </a:spcBef>
              <a:buClrTx/>
              <a:buFontTx/>
              <a:buNone/>
            </a:pPr>
            <a:r>
              <a:rPr lang="en-GB" altLang="en-US" sz="4400" b="1">
                <a:solidFill>
                  <a:srgbClr val="56008C"/>
                </a:solidFill>
                <a:cs typeface="Arial" pitchFamily="34" charset="0"/>
              </a:rPr>
              <a:t>Foods high in fat, salt and sugars</a:t>
            </a:r>
          </a:p>
        </p:txBody>
      </p:sp>
      <p:grpSp>
        <p:nvGrpSpPr>
          <p:cNvPr id="20485" name="Group 3"/>
          <p:cNvGrpSpPr>
            <a:grpSpLocks/>
          </p:cNvGrpSpPr>
          <p:nvPr/>
        </p:nvGrpSpPr>
        <p:grpSpPr bwMode="auto">
          <a:xfrm>
            <a:off x="8267701" y="4772026"/>
            <a:ext cx="4078817" cy="1719263"/>
            <a:chOff x="5794946" y="4529436"/>
            <a:chExt cx="3068323" cy="1836162"/>
          </a:xfrm>
        </p:grpSpPr>
        <p:pic>
          <p:nvPicPr>
            <p:cNvPr id="20487" name="Picture 4" descr="Eatwell guide 2016 sugary items-1.psd"/>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78616" y="4529436"/>
              <a:ext cx="796626" cy="1078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8" name="Picture 5" descr="Eatwell guide 2016 sugary items-2.psd"/>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169780" y="4710991"/>
              <a:ext cx="844906" cy="980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9" name="Picture 6" descr="Eatwell guide 2016 sugary items-4.psd"/>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088658" y="5479230"/>
              <a:ext cx="714895" cy="739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0" name="Picture 7" descr="Eatwell guide 2016 sugary items-5.psd"/>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582175" y="5157026"/>
              <a:ext cx="865022" cy="809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1" name="Picture 9" descr="Eatwell guide 2016 sugary items-6.psd"/>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794946" y="5633693"/>
              <a:ext cx="865022" cy="678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2" name="Picture 10" descr="Eatwell guide 2016 sugary items-7.psd"/>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304758" y="5691685"/>
              <a:ext cx="865022" cy="67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3" name="Picture 11" descr="Eatwell guide 2016 sugary items-3.psd"/>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7911745" y="5527836"/>
              <a:ext cx="951524" cy="669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9371102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31864"/>
            <a:ext cx="10515600" cy="2201342"/>
          </a:xfrm>
        </p:spPr>
        <p:txBody>
          <a:bodyPr>
            <a:normAutofit fontScale="25000" lnSpcReduction="20000"/>
          </a:bodyPr>
          <a:lstStyle/>
          <a:p>
            <a:endParaRPr lang="en-GB" b="1" dirty="0"/>
          </a:p>
          <a:p>
            <a:pPr marL="0" indent="0">
              <a:buNone/>
            </a:pPr>
            <a:r>
              <a:rPr lang="en-GB" sz="8600" b="1" dirty="0"/>
              <a:t>Sugar guidelines</a:t>
            </a:r>
          </a:p>
          <a:p>
            <a:pPr marL="0" indent="0">
              <a:buNone/>
            </a:pPr>
            <a:r>
              <a:rPr lang="en-GB" sz="8600" dirty="0"/>
              <a:t>    4-6 years             5 cubes / 19g max</a:t>
            </a:r>
          </a:p>
          <a:p>
            <a:pPr marL="0" indent="0">
              <a:buNone/>
            </a:pPr>
            <a:r>
              <a:rPr lang="en-GB" sz="8600" dirty="0"/>
              <a:t>    7-10 years           6 cubes / 24g max</a:t>
            </a:r>
          </a:p>
          <a:p>
            <a:pPr marL="0" indent="0">
              <a:buNone/>
            </a:pPr>
            <a:r>
              <a:rPr lang="en-GB" sz="8600" dirty="0"/>
              <a:t>    11 years+             7 cubes / 30g max</a:t>
            </a:r>
          </a:p>
          <a:p>
            <a:endParaRPr lang="en-GB" sz="8600" dirty="0"/>
          </a:p>
          <a:p>
            <a:pPr marL="0" indent="0">
              <a:buNone/>
            </a:pPr>
            <a:endParaRPr lang="en-GB" sz="8600" dirty="0"/>
          </a:p>
          <a:p>
            <a:pPr marL="0" indent="0">
              <a:buNone/>
            </a:pPr>
            <a:endParaRPr lang="en-GB" sz="8600" dirty="0"/>
          </a:p>
          <a:p>
            <a:pPr marL="0" indent="0">
              <a:buNone/>
            </a:pPr>
            <a:r>
              <a:rPr lang="en-GB" sz="8600" b="1" dirty="0"/>
              <a:t>Salt guidelines</a:t>
            </a:r>
          </a:p>
          <a:p>
            <a:pPr marL="0" indent="0">
              <a:buNone/>
            </a:pPr>
            <a:r>
              <a:rPr lang="en-GB" sz="8600" dirty="0"/>
              <a:t>4-6 years        6 sachets/3 grams</a:t>
            </a:r>
          </a:p>
          <a:p>
            <a:pPr marL="0" indent="0">
              <a:buNone/>
            </a:pPr>
            <a:r>
              <a:rPr lang="en-GB" sz="8600" dirty="0"/>
              <a:t>7-10 years      10 sachets/5 grams</a:t>
            </a:r>
          </a:p>
          <a:p>
            <a:pPr marL="0" indent="0">
              <a:buNone/>
            </a:pPr>
            <a:r>
              <a:rPr lang="en-GB" sz="8600" dirty="0"/>
              <a:t>11+ years        12 sachets/6 grams  </a:t>
            </a:r>
          </a:p>
          <a:p>
            <a:pPr marL="0" indent="0">
              <a:buNone/>
            </a:pPr>
            <a:endParaRPr lang="en-GB" sz="8600" b="1" dirty="0"/>
          </a:p>
          <a:p>
            <a:pPr marL="0" indent="0">
              <a:buNone/>
            </a:pPr>
            <a:r>
              <a:rPr lang="en-GB" sz="8600" b="1" dirty="0"/>
              <a:t>6 grams is less than a teaspoon!</a:t>
            </a:r>
          </a:p>
          <a:p>
            <a:endParaRPr lang="en-GB" dirty="0"/>
          </a:p>
        </p:txBody>
      </p:sp>
    </p:spTree>
    <p:extLst>
      <p:ext uri="{BB962C8B-B14F-4D97-AF65-F5344CB8AC3E}">
        <p14:creationId xmlns:p14="http://schemas.microsoft.com/office/powerpoint/2010/main" val="14784891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Taste test</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a:t>Here are a few tasty samples from our school menu:-</a:t>
            </a:r>
          </a:p>
          <a:p>
            <a:r>
              <a:rPr lang="en-GB" dirty="0"/>
              <a:t>Pizza</a:t>
            </a:r>
          </a:p>
          <a:p>
            <a:r>
              <a:rPr lang="en-GB" dirty="0"/>
              <a:t>Chocolate Cake</a:t>
            </a:r>
          </a:p>
          <a:p>
            <a:r>
              <a:rPr lang="en-GB" dirty="0"/>
              <a:t>Chilli</a:t>
            </a:r>
          </a:p>
          <a:p>
            <a:r>
              <a:rPr lang="en-GB" dirty="0"/>
              <a:t>Noodles</a:t>
            </a:r>
          </a:p>
          <a:p>
            <a:r>
              <a:rPr lang="en-GB" dirty="0"/>
              <a:t>Water!</a:t>
            </a:r>
          </a:p>
          <a:p>
            <a:endParaRPr lang="en-GB" dirty="0"/>
          </a:p>
          <a:p>
            <a:pPr marL="0" indent="0">
              <a:buNone/>
            </a:pPr>
            <a:r>
              <a:rPr lang="en-GB" dirty="0"/>
              <a:t>Can you guess the ingredients?  What foods groups are covered from our </a:t>
            </a:r>
            <a:r>
              <a:rPr lang="en-GB" dirty="0" err="1"/>
              <a:t>Eatwell</a:t>
            </a:r>
            <a:r>
              <a:rPr lang="en-GB" dirty="0"/>
              <a:t> Guide?</a:t>
            </a:r>
          </a:p>
          <a:p>
            <a:endParaRPr lang="en-GB" dirty="0"/>
          </a:p>
        </p:txBody>
      </p:sp>
    </p:spTree>
    <p:extLst>
      <p:ext uri="{BB962C8B-B14F-4D97-AF65-F5344CB8AC3E}">
        <p14:creationId xmlns:p14="http://schemas.microsoft.com/office/powerpoint/2010/main" val="13035806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Why are some of us ‘fussy eaters’?</a:t>
            </a:r>
            <a:r>
              <a:rPr lang="en-GB" dirty="0"/>
              <a:t>	</a:t>
            </a:r>
          </a:p>
        </p:txBody>
      </p:sp>
      <p:sp>
        <p:nvSpPr>
          <p:cNvPr id="3" name="Content Placeholder 2"/>
          <p:cNvSpPr>
            <a:spLocks noGrp="1"/>
          </p:cNvSpPr>
          <p:nvPr>
            <p:ph idx="1"/>
          </p:nvPr>
        </p:nvSpPr>
        <p:spPr/>
        <p:txBody>
          <a:bodyPr/>
          <a:lstStyle/>
          <a:p>
            <a:pPr marL="0" indent="0">
              <a:buNone/>
            </a:pPr>
            <a:r>
              <a:rPr lang="en-GB" dirty="0"/>
              <a:t>Our food preferences can be:-</a:t>
            </a:r>
          </a:p>
          <a:p>
            <a:r>
              <a:rPr lang="en-GB" dirty="0"/>
              <a:t>Innate</a:t>
            </a:r>
          </a:p>
          <a:p>
            <a:r>
              <a:rPr lang="en-GB" dirty="0"/>
              <a:t>Genetic</a:t>
            </a:r>
          </a:p>
          <a:p>
            <a:r>
              <a:rPr lang="en-GB" dirty="0"/>
              <a:t>Environmental</a:t>
            </a:r>
          </a:p>
          <a:p>
            <a:endParaRPr lang="en-GB" dirty="0"/>
          </a:p>
          <a:p>
            <a:pPr marL="0" indent="0">
              <a:buNone/>
            </a:pPr>
            <a:r>
              <a:rPr lang="en-GB" dirty="0"/>
              <a:t>and can impact on our weight and health.  Our children (aged 5+) find it difficult to control their appetite so are particularly affected by environmental influences.</a:t>
            </a:r>
          </a:p>
        </p:txBody>
      </p:sp>
    </p:spTree>
    <p:extLst>
      <p:ext uri="{BB962C8B-B14F-4D97-AF65-F5344CB8AC3E}">
        <p14:creationId xmlns:p14="http://schemas.microsoft.com/office/powerpoint/2010/main" val="5846963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Environmental</a:t>
            </a:r>
          </a:p>
        </p:txBody>
      </p:sp>
      <p:sp>
        <p:nvSpPr>
          <p:cNvPr id="3" name="Content Placeholder 2"/>
          <p:cNvSpPr>
            <a:spLocks noGrp="1"/>
          </p:cNvSpPr>
          <p:nvPr>
            <p:ph idx="1"/>
          </p:nvPr>
        </p:nvSpPr>
        <p:spPr/>
        <p:txBody>
          <a:bodyPr/>
          <a:lstStyle/>
          <a:p>
            <a:r>
              <a:rPr lang="en-GB" dirty="0"/>
              <a:t>Family</a:t>
            </a:r>
          </a:p>
          <a:p>
            <a:r>
              <a:rPr lang="en-GB" dirty="0"/>
              <a:t>Social</a:t>
            </a:r>
          </a:p>
          <a:p>
            <a:r>
              <a:rPr lang="en-GB" dirty="0"/>
              <a:t>Food availability </a:t>
            </a:r>
            <a:r>
              <a:rPr lang="en-GB" dirty="0" err="1"/>
              <a:t>eg</a:t>
            </a:r>
            <a:r>
              <a:rPr lang="en-GB" dirty="0"/>
              <a:t>. fast food outlets</a:t>
            </a:r>
          </a:p>
          <a:p>
            <a:r>
              <a:rPr lang="en-GB" dirty="0"/>
              <a:t>Societal </a:t>
            </a:r>
            <a:r>
              <a:rPr lang="en-GB" dirty="0" err="1"/>
              <a:t>eg</a:t>
            </a:r>
            <a:r>
              <a:rPr lang="en-GB" dirty="0"/>
              <a:t>. the norms of our society and culture; media</a:t>
            </a:r>
          </a:p>
        </p:txBody>
      </p:sp>
    </p:spTree>
    <p:extLst>
      <p:ext uri="{BB962C8B-B14F-4D97-AF65-F5344CB8AC3E}">
        <p14:creationId xmlns:p14="http://schemas.microsoft.com/office/powerpoint/2010/main" val="9815152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Question</a:t>
            </a:r>
          </a:p>
        </p:txBody>
      </p:sp>
      <p:sp>
        <p:nvSpPr>
          <p:cNvPr id="3" name="Content Placeholder 2"/>
          <p:cNvSpPr>
            <a:spLocks noGrp="1"/>
          </p:cNvSpPr>
          <p:nvPr>
            <p:ph idx="1"/>
          </p:nvPr>
        </p:nvSpPr>
        <p:spPr/>
        <p:txBody>
          <a:bodyPr>
            <a:normAutofit/>
          </a:bodyPr>
          <a:lstStyle/>
          <a:p>
            <a:pPr marL="0" indent="0">
              <a:buNone/>
            </a:pPr>
            <a:r>
              <a:rPr lang="en-GB" sz="6600" dirty="0"/>
              <a:t>How many times does a child need to try a food before they like it?</a:t>
            </a:r>
          </a:p>
        </p:txBody>
      </p:sp>
    </p:spTree>
    <p:extLst>
      <p:ext uri="{BB962C8B-B14F-4D97-AF65-F5344CB8AC3E}">
        <p14:creationId xmlns:p14="http://schemas.microsoft.com/office/powerpoint/2010/main" val="29930129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Answer</a:t>
            </a:r>
          </a:p>
        </p:txBody>
      </p:sp>
      <p:sp>
        <p:nvSpPr>
          <p:cNvPr id="3" name="Content Placeholder 2"/>
          <p:cNvSpPr>
            <a:spLocks noGrp="1"/>
          </p:cNvSpPr>
          <p:nvPr>
            <p:ph idx="1"/>
          </p:nvPr>
        </p:nvSpPr>
        <p:spPr/>
        <p:txBody>
          <a:bodyPr>
            <a:normAutofit/>
          </a:bodyPr>
          <a:lstStyle/>
          <a:p>
            <a:pPr marL="0" indent="0">
              <a:buNone/>
            </a:pPr>
            <a:r>
              <a:rPr lang="en-GB" sz="6600" dirty="0"/>
              <a:t>12 – 15 times!</a:t>
            </a:r>
          </a:p>
        </p:txBody>
      </p:sp>
    </p:spTree>
    <p:extLst>
      <p:ext uri="{BB962C8B-B14F-4D97-AF65-F5344CB8AC3E}">
        <p14:creationId xmlns:p14="http://schemas.microsoft.com/office/powerpoint/2010/main" val="28789889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Before trying the foods</a:t>
            </a:r>
          </a:p>
        </p:txBody>
      </p:sp>
      <p:sp>
        <p:nvSpPr>
          <p:cNvPr id="3" name="Content Placeholder 2"/>
          <p:cNvSpPr>
            <a:spLocks noGrp="1"/>
          </p:cNvSpPr>
          <p:nvPr>
            <p:ph idx="1"/>
          </p:nvPr>
        </p:nvSpPr>
        <p:spPr/>
        <p:txBody>
          <a:bodyPr>
            <a:normAutofit lnSpcReduction="10000"/>
          </a:bodyPr>
          <a:lstStyle/>
          <a:p>
            <a:pPr marL="0" indent="0">
              <a:buNone/>
            </a:pPr>
            <a:r>
              <a:rPr lang="en-GB" dirty="0"/>
              <a:t>Repeated exposure</a:t>
            </a:r>
          </a:p>
          <a:p>
            <a:r>
              <a:rPr lang="en-GB" dirty="0"/>
              <a:t>Seeing it on their plate and </a:t>
            </a:r>
            <a:r>
              <a:rPr lang="en-GB" u="sng" dirty="0"/>
              <a:t>all</a:t>
            </a:r>
            <a:r>
              <a:rPr lang="en-GB" dirty="0"/>
              <a:t> the family member’s plates</a:t>
            </a:r>
          </a:p>
          <a:p>
            <a:r>
              <a:rPr lang="en-GB" dirty="0"/>
              <a:t>Or seeing it is available to serve themselves on the table (think of how they see foods available at school and ‘Eat a Rainbow’ game)</a:t>
            </a:r>
          </a:p>
          <a:p>
            <a:endParaRPr lang="en-GB" dirty="0"/>
          </a:p>
          <a:p>
            <a:pPr marL="0" indent="0">
              <a:buNone/>
            </a:pPr>
            <a:r>
              <a:rPr lang="en-GB" dirty="0"/>
              <a:t>Praise for:</a:t>
            </a:r>
          </a:p>
          <a:p>
            <a:r>
              <a:rPr lang="en-GB" dirty="0"/>
              <a:t>having the foods on their plate</a:t>
            </a:r>
          </a:p>
          <a:p>
            <a:r>
              <a:rPr lang="en-GB" dirty="0"/>
              <a:t>smelling the new foods</a:t>
            </a:r>
          </a:p>
          <a:p>
            <a:r>
              <a:rPr lang="en-GB" dirty="0"/>
              <a:t>licking the new foods</a:t>
            </a:r>
          </a:p>
          <a:p>
            <a:pPr marL="0" indent="0">
              <a:buNone/>
            </a:pPr>
            <a:endParaRPr lang="en-GB" dirty="0"/>
          </a:p>
        </p:txBody>
      </p:sp>
    </p:spTree>
    <p:extLst>
      <p:ext uri="{BB962C8B-B14F-4D97-AF65-F5344CB8AC3E}">
        <p14:creationId xmlns:p14="http://schemas.microsoft.com/office/powerpoint/2010/main" val="41945029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a:t>
            </a:r>
          </a:p>
        </p:txBody>
      </p:sp>
      <p:sp>
        <p:nvSpPr>
          <p:cNvPr id="5" name="AutoShape 4" descr="Image result for food rainbow"/>
          <p:cNvSpPr>
            <a:spLocks noChangeAspect="1" noChangeArrowheads="1"/>
          </p:cNvSpPr>
          <p:nvPr/>
        </p:nvSpPr>
        <p:spPr bwMode="auto">
          <a:xfrm>
            <a:off x="-3175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Content Placeholder 7"/>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744393" y="737589"/>
            <a:ext cx="8623495" cy="5439374"/>
          </a:xfrm>
        </p:spPr>
      </p:pic>
    </p:spTree>
    <p:extLst>
      <p:ext uri="{BB962C8B-B14F-4D97-AF65-F5344CB8AC3E}">
        <p14:creationId xmlns:p14="http://schemas.microsoft.com/office/powerpoint/2010/main" val="953361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Quick and easy ideas</a:t>
            </a:r>
          </a:p>
        </p:txBody>
      </p:sp>
      <p:sp>
        <p:nvSpPr>
          <p:cNvPr id="3" name="Content Placeholder 2"/>
          <p:cNvSpPr>
            <a:spLocks noGrp="1"/>
          </p:cNvSpPr>
          <p:nvPr>
            <p:ph idx="1"/>
          </p:nvPr>
        </p:nvSpPr>
        <p:spPr/>
        <p:txBody>
          <a:bodyPr/>
          <a:lstStyle/>
          <a:p>
            <a:r>
              <a:rPr lang="en-GB" dirty="0"/>
              <a:t>Family members model trying new foods</a:t>
            </a:r>
          </a:p>
          <a:p>
            <a:r>
              <a:rPr lang="en-GB" dirty="0"/>
              <a:t>Give small portions</a:t>
            </a:r>
          </a:p>
          <a:p>
            <a:r>
              <a:rPr lang="en-GB" dirty="0"/>
              <a:t>Don’t force children to try the foods, just encourage them to leave it on their plate</a:t>
            </a:r>
          </a:p>
          <a:p>
            <a:r>
              <a:rPr lang="en-GB" dirty="0"/>
              <a:t>Be patient, some of us are slow eaters!</a:t>
            </a:r>
          </a:p>
          <a:p>
            <a:r>
              <a:rPr lang="en-GB" dirty="0"/>
              <a:t>Make mealtimes relaxed and not just about eating, </a:t>
            </a:r>
            <a:r>
              <a:rPr lang="en-GB" dirty="0" err="1"/>
              <a:t>eg</a:t>
            </a:r>
            <a:r>
              <a:rPr lang="en-GB" dirty="0"/>
              <a:t>. chat about our day</a:t>
            </a:r>
          </a:p>
          <a:p>
            <a:r>
              <a:rPr lang="en-GB" dirty="0"/>
              <a:t>Offer variety, </a:t>
            </a:r>
            <a:r>
              <a:rPr lang="en-GB" dirty="0" err="1"/>
              <a:t>eg</a:t>
            </a:r>
            <a:r>
              <a:rPr lang="en-GB" dirty="0"/>
              <a:t>. fruit already cut up and easily accessible; carrots can be served cooked or uncooked (grated is popular)</a:t>
            </a:r>
          </a:p>
        </p:txBody>
      </p:sp>
    </p:spTree>
    <p:extLst>
      <p:ext uri="{BB962C8B-B14F-4D97-AF65-F5344CB8AC3E}">
        <p14:creationId xmlns:p14="http://schemas.microsoft.com/office/powerpoint/2010/main" val="5212648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More ideas</a:t>
            </a:r>
          </a:p>
        </p:txBody>
      </p:sp>
      <p:sp>
        <p:nvSpPr>
          <p:cNvPr id="3" name="Content Placeholder 2"/>
          <p:cNvSpPr>
            <a:spLocks noGrp="1"/>
          </p:cNvSpPr>
          <p:nvPr>
            <p:ph idx="1"/>
          </p:nvPr>
        </p:nvSpPr>
        <p:spPr/>
        <p:txBody>
          <a:bodyPr>
            <a:normAutofit lnSpcReduction="10000"/>
          </a:bodyPr>
          <a:lstStyle/>
          <a:p>
            <a:r>
              <a:rPr lang="en-GB" dirty="0"/>
              <a:t>Plan meals together</a:t>
            </a:r>
          </a:p>
          <a:p>
            <a:r>
              <a:rPr lang="en-GB" dirty="0"/>
              <a:t>Cook together </a:t>
            </a:r>
            <a:r>
              <a:rPr lang="en-GB" dirty="0" err="1"/>
              <a:t>eg</a:t>
            </a:r>
            <a:r>
              <a:rPr lang="en-GB" dirty="0"/>
              <a:t>. CBBC – ‘I can cook’; make chicken nuggets</a:t>
            </a:r>
          </a:p>
          <a:p>
            <a:r>
              <a:rPr lang="en-GB" dirty="0"/>
              <a:t>Reward trying new foods with non-food related activities, </a:t>
            </a:r>
            <a:r>
              <a:rPr lang="en-GB" dirty="0" err="1"/>
              <a:t>eg</a:t>
            </a:r>
            <a:r>
              <a:rPr lang="en-GB" dirty="0"/>
              <a:t>. trip to the park; family activity ideas from Change 4 Life</a:t>
            </a:r>
          </a:p>
          <a:p>
            <a:r>
              <a:rPr lang="en-GB" dirty="0"/>
              <a:t>Invite friends for tea who enjoy a variety of foods (children often eat things in school because their friends are eating it, </a:t>
            </a:r>
            <a:r>
              <a:rPr lang="en-GB" dirty="0" err="1"/>
              <a:t>eg</a:t>
            </a:r>
            <a:r>
              <a:rPr lang="en-GB" dirty="0"/>
              <a:t>. watermelon lollies)</a:t>
            </a:r>
          </a:p>
          <a:p>
            <a:r>
              <a:rPr lang="en-GB" dirty="0"/>
              <a:t>Limit snacks to two per day (our healthy snack swap workshop is on our website)</a:t>
            </a:r>
          </a:p>
          <a:p>
            <a:r>
              <a:rPr lang="en-GB" dirty="0"/>
              <a:t>Do not leave mealtimes to when the children are very hungry or tired</a:t>
            </a:r>
          </a:p>
        </p:txBody>
      </p:sp>
    </p:spTree>
    <p:extLst>
      <p:ext uri="{BB962C8B-B14F-4D97-AF65-F5344CB8AC3E}">
        <p14:creationId xmlns:p14="http://schemas.microsoft.com/office/powerpoint/2010/main" val="5023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Reminder about healthy hydration</a:t>
            </a:r>
          </a:p>
        </p:txBody>
      </p:sp>
      <p:sp>
        <p:nvSpPr>
          <p:cNvPr id="3" name="Content Placeholder 2"/>
          <p:cNvSpPr>
            <a:spLocks noGrp="1"/>
          </p:cNvSpPr>
          <p:nvPr>
            <p:ph idx="1"/>
          </p:nvPr>
        </p:nvSpPr>
        <p:spPr/>
        <p:txBody>
          <a:bodyPr/>
          <a:lstStyle/>
          <a:p>
            <a:pPr marL="457200" lvl="1" indent="0">
              <a:buNone/>
            </a:pPr>
            <a:r>
              <a:rPr lang="en-GB" dirty="0"/>
              <a:t>	</a:t>
            </a:r>
          </a:p>
          <a:p>
            <a:r>
              <a:rPr lang="en-GB" dirty="0"/>
              <a:t>Water</a:t>
            </a:r>
          </a:p>
          <a:p>
            <a:pPr marL="0" indent="0">
              <a:buNone/>
            </a:pPr>
            <a:r>
              <a:rPr lang="en-GB" dirty="0"/>
              <a:t>	6-8 glasses per day</a:t>
            </a:r>
          </a:p>
          <a:p>
            <a:endParaRPr lang="en-GB" dirty="0"/>
          </a:p>
          <a:p>
            <a:r>
              <a:rPr lang="en-GB" dirty="0"/>
              <a:t>Sugar content in drinks</a:t>
            </a:r>
          </a:p>
          <a:p>
            <a:endParaRPr lang="en-GB" dirty="0"/>
          </a:p>
        </p:txBody>
      </p:sp>
    </p:spTree>
    <p:extLst>
      <p:ext uri="{BB962C8B-B14F-4D97-AF65-F5344CB8AC3E}">
        <p14:creationId xmlns:p14="http://schemas.microsoft.com/office/powerpoint/2010/main" val="39690575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Questions and Vouchers</a:t>
            </a:r>
          </a:p>
        </p:txBody>
      </p:sp>
      <p:sp>
        <p:nvSpPr>
          <p:cNvPr id="3" name="Content Placeholder 2"/>
          <p:cNvSpPr>
            <a:spLocks noGrp="1"/>
          </p:cNvSpPr>
          <p:nvPr>
            <p:ph idx="1"/>
          </p:nvPr>
        </p:nvSpPr>
        <p:spPr/>
        <p:txBody>
          <a:bodyPr/>
          <a:lstStyle/>
          <a:p>
            <a:pPr marL="0" indent="0">
              <a:buNone/>
            </a:pPr>
            <a:endParaRPr lang="en-GB" dirty="0"/>
          </a:p>
          <a:p>
            <a:pPr marL="0" indent="0">
              <a:buNone/>
            </a:pPr>
            <a:r>
              <a:rPr lang="en-GB" dirty="0"/>
              <a:t>Evaluation</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26812202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739</TotalTime>
  <Words>2645</Words>
  <Application>Microsoft Office PowerPoint</Application>
  <PresentationFormat>Widescreen</PresentationFormat>
  <Paragraphs>318</Paragraphs>
  <Slides>23</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ＭＳ Ｐゴシック</vt:lpstr>
      <vt:lpstr>ＭＳ Ｐゴシック</vt:lpstr>
      <vt:lpstr>Arial</vt:lpstr>
      <vt:lpstr>Calibri</vt:lpstr>
      <vt:lpstr>Calibri Light</vt:lpstr>
      <vt:lpstr>Century Gothic</vt:lpstr>
      <vt:lpstr>Verdana</vt:lpstr>
      <vt:lpstr>Office Theme</vt:lpstr>
      <vt:lpstr>Welcome</vt:lpstr>
      <vt:lpstr>What is the Food Champion Programme? </vt:lpstr>
      <vt:lpstr>Fussy Eaters</vt:lpstr>
      <vt:lpstr>What foods do you dislike?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Taste test</vt:lpstr>
      <vt:lpstr>Why are some of us ‘fussy eaters’? </vt:lpstr>
      <vt:lpstr>Environmental</vt:lpstr>
      <vt:lpstr>Question</vt:lpstr>
      <vt:lpstr>Answer</vt:lpstr>
      <vt:lpstr>Before trying the foods</vt:lpstr>
      <vt:lpstr> </vt:lpstr>
      <vt:lpstr>Quick and easy ideas</vt:lpstr>
      <vt:lpstr>More ideas</vt:lpstr>
      <vt:lpstr>Reminder about healthy hydration</vt:lpstr>
      <vt:lpstr>Questions and Vouchers</vt:lpstr>
    </vt:vector>
  </TitlesOfParts>
  <Company>Tenterden CEJ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School Lunches</dc:title>
  <dc:creator>Mrs S Sault</dc:creator>
  <cp:lastModifiedBy>Kimberley Craggs</cp:lastModifiedBy>
  <cp:revision>46</cp:revision>
  <cp:lastPrinted>2018-03-19T09:55:55Z</cp:lastPrinted>
  <dcterms:created xsi:type="dcterms:W3CDTF">2017-11-03T14:11:08Z</dcterms:created>
  <dcterms:modified xsi:type="dcterms:W3CDTF">2018-09-07T18:53:20Z</dcterms:modified>
</cp:coreProperties>
</file>